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59" r:id="rId6"/>
    <p:sldId id="261" r:id="rId7"/>
    <p:sldId id="265" r:id="rId8"/>
    <p:sldId id="262" r:id="rId9"/>
    <p:sldId id="266" r:id="rId10"/>
    <p:sldId id="263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1829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1;&#1077;&#1082;&#1094;&#1080;&#1103;_&#1056;&#1043;&#1054;_2021&#1103;&#1085;&#1074;\&#1051;&#1077;&#1082;&#1094;&#1080;&#1103;_&#1056;&#1043;&#1054;_&#1089;&#1090;&#1072;&#1090;&#1080;&#1089;&#1090;&#1080;&#1082;&#1072;_&#1075;&#1088;&#1072;&#1092;&#1080;&#1082;&#1072;_202101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1;&#1077;&#1082;&#1094;&#1080;&#1103;_&#1056;&#1043;&#1054;_2021&#1103;&#1085;&#1074;\&#1051;&#1077;&#1082;&#1094;&#1080;&#1103;_&#1056;&#1043;&#1054;_&#1089;&#1090;&#1072;&#1090;&#1080;&#1089;&#1090;&#1080;&#1082;&#1072;_&#1075;&#1088;&#1072;&#1092;&#1080;&#1082;&#1072;_202101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Capacities_by_source!$E$3:$E$8</c:f>
              <c:strCache>
                <c:ptCount val="6"/>
                <c:pt idx="0">
                  <c:v>Тепловые (уголь, газ, нефть)</c:v>
                </c:pt>
                <c:pt idx="1">
                  <c:v>Атомные</c:v>
                </c:pt>
                <c:pt idx="2">
                  <c:v>ГЭС</c:v>
                </c:pt>
                <c:pt idx="3">
                  <c:v>Ветровые</c:v>
                </c:pt>
                <c:pt idx="4">
                  <c:v>Солнечные</c:v>
                </c:pt>
                <c:pt idx="5">
                  <c:v>Другие ВИЭ</c:v>
                </c:pt>
              </c:strCache>
            </c:strRef>
          </c:cat>
          <c:val>
            <c:numRef>
              <c:f>Capacities_by_source!$F$3:$F$8</c:f>
              <c:numCache>
                <c:formatCode>#,##0</c:formatCode>
                <c:ptCount val="6"/>
                <c:pt idx="0">
                  <c:v>4113</c:v>
                </c:pt>
                <c:pt idx="1">
                  <c:v>374</c:v>
                </c:pt>
                <c:pt idx="2">
                  <c:v>1262</c:v>
                </c:pt>
                <c:pt idx="3">
                  <c:v>646</c:v>
                </c:pt>
                <c:pt idx="4">
                  <c:v>700</c:v>
                </c:pt>
                <c:pt idx="5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Capacities_by_source!$M$3:$M$8</c:f>
              <c:strCache>
                <c:ptCount val="6"/>
                <c:pt idx="0">
                  <c:v>Тепловые (уголь, газ, нефть)</c:v>
                </c:pt>
                <c:pt idx="1">
                  <c:v>Атомные</c:v>
                </c:pt>
                <c:pt idx="2">
                  <c:v>ГЭС</c:v>
                </c:pt>
                <c:pt idx="3">
                  <c:v>Ветровые</c:v>
                </c:pt>
                <c:pt idx="4">
                  <c:v>Солнечные</c:v>
                </c:pt>
                <c:pt idx="5">
                  <c:v>Другие ВИЭ</c:v>
                </c:pt>
              </c:strCache>
            </c:strRef>
          </c:cat>
          <c:val>
            <c:numRef>
              <c:f>Capacities_by_source!$N$3:$N$8</c:f>
              <c:numCache>
                <c:formatCode>#,##0</c:formatCode>
                <c:ptCount val="6"/>
                <c:pt idx="0">
                  <c:v>15144</c:v>
                </c:pt>
                <c:pt idx="1">
                  <c:v>2637</c:v>
                </c:pt>
                <c:pt idx="2">
                  <c:v>4348</c:v>
                </c:pt>
                <c:pt idx="3">
                  <c:v>1452</c:v>
                </c:pt>
                <c:pt idx="4">
                  <c:v>894</c:v>
                </c:pt>
                <c:pt idx="5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B5968-C8FE-451F-8FD8-56D7A95325C9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FE3F2-F83A-4B73-9537-C4DCBC56A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6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FE3F2-F83A-4B73-9537-C4DCBC56A6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1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8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3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4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9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6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1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0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8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8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FDE8-234A-430A-825D-D38CDCFB5225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96049-1775-4E75-9B83-04B4709DF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9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ir1111@rambler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uinnessworldrecords.com/world-records/431435-most-northerly-solar-power-plant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.ytimg.com/vi/VIH-C29N82o/maxresdefault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667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ВОЗОБНОВЛЯЕМАЯ ЭНЕРГЕТИКА: КРУПНЕЙШИЕ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МИРОВЫЕ ПРОЕКТЫ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5571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Дегтярев Кирилл Станиславович,</a:t>
            </a:r>
          </a:p>
          <a:p>
            <a:r>
              <a:rPr lang="ru-RU" dirty="0" smtClean="0"/>
              <a:t>МГУ им. М.В. Ломоносова, географический факультет, научно-исследовательская лаборатория возобновляемых источников энергии</a:t>
            </a:r>
          </a:p>
          <a:p>
            <a:r>
              <a:rPr lang="en-US" dirty="0" smtClean="0">
                <a:hlinkClick r:id="rId2"/>
              </a:rPr>
              <a:t>kir1111@rambler.ru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122" name="Picture 2" descr="https://leg.co.ua/images/stati/2020/solnechnyy-park-bhad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" y="4284629"/>
            <a:ext cx="2991395" cy="207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01.nyt.com/images/2017/01/13/world/13CHINA-WIND-1/13CHINA-WIND-1-superJumb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2" y="4704707"/>
            <a:ext cx="3163776" cy="21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op10a.ru/wp-content/uploads/2019/03/1-1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49" y="4341490"/>
            <a:ext cx="2965351" cy="218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Солнечный парк </a:t>
            </a:r>
            <a:r>
              <a:rPr lang="ru-RU" sz="2400" b="1" dirty="0" err="1" smtClean="0">
                <a:solidFill>
                  <a:schemeClr val="tx2"/>
                </a:solidFill>
              </a:rPr>
              <a:t>Бенбан</a:t>
            </a:r>
            <a:r>
              <a:rPr lang="ru-RU" sz="2400" b="1" dirty="0" smtClean="0">
                <a:solidFill>
                  <a:schemeClr val="tx2"/>
                </a:solidFill>
              </a:rPr>
              <a:t> (</a:t>
            </a:r>
            <a:r>
              <a:rPr lang="en-US" sz="2400" b="1" dirty="0" err="1" smtClean="0">
                <a:solidFill>
                  <a:schemeClr val="tx2"/>
                </a:solidFill>
              </a:rPr>
              <a:t>Benban</a:t>
            </a:r>
            <a:r>
              <a:rPr lang="ru-RU" sz="2400" b="1" dirty="0" smtClean="0">
                <a:solidFill>
                  <a:schemeClr val="tx2"/>
                </a:solidFill>
              </a:rPr>
              <a:t>) – четвёртый в мире и крупнейший в Африке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7274" y="847244"/>
            <a:ext cx="5940152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Местоположение:  Юго-восток  Египта,  провинция  Асуан. 24</a:t>
            </a:r>
            <a:r>
              <a:rPr lang="ru-RU" sz="1600" b="1" baseline="30000" dirty="0" smtClean="0">
                <a:solidFill>
                  <a:schemeClr val="tx2"/>
                </a:solidFill>
              </a:rPr>
              <a:t>0</a:t>
            </a:r>
            <a:r>
              <a:rPr lang="ru-RU" sz="1600" b="1" dirty="0" smtClean="0">
                <a:solidFill>
                  <a:schemeClr val="tx2"/>
                </a:solidFill>
              </a:rPr>
              <a:t>27</a:t>
            </a:r>
            <a:r>
              <a:rPr lang="en-US" sz="1600" b="1" dirty="0" smtClean="0">
                <a:solidFill>
                  <a:schemeClr val="tx2"/>
                </a:solidFill>
              </a:rPr>
              <a:t>’</a:t>
            </a:r>
            <a:r>
              <a:rPr lang="ru-RU" sz="1600" b="1" dirty="0" err="1">
                <a:solidFill>
                  <a:schemeClr val="tx2"/>
                </a:solidFill>
              </a:rPr>
              <a:t>с.ш</a:t>
            </a:r>
            <a:r>
              <a:rPr lang="ru-RU" sz="1600" b="1" dirty="0" smtClean="0">
                <a:solidFill>
                  <a:schemeClr val="tx2"/>
                </a:solidFill>
              </a:rPr>
              <a:t>., 32</a:t>
            </a:r>
            <a:r>
              <a:rPr lang="ru-RU" sz="1600" b="1" baseline="30000" dirty="0" smtClean="0">
                <a:solidFill>
                  <a:schemeClr val="tx2"/>
                </a:solidFill>
              </a:rPr>
              <a:t>0</a:t>
            </a:r>
            <a:r>
              <a:rPr lang="ru-RU" sz="1600" b="1" dirty="0" smtClean="0">
                <a:solidFill>
                  <a:schemeClr val="tx2"/>
                </a:solidFill>
              </a:rPr>
              <a:t>44</a:t>
            </a:r>
            <a:r>
              <a:rPr lang="en-US" sz="1600" b="1" dirty="0" smtClean="0">
                <a:solidFill>
                  <a:schemeClr val="tx2"/>
                </a:solidFill>
              </a:rPr>
              <a:t>’</a:t>
            </a:r>
            <a:r>
              <a:rPr lang="ru-RU" sz="1600" b="1" dirty="0" err="1" smtClean="0">
                <a:solidFill>
                  <a:schemeClr val="tx2"/>
                </a:solidFill>
              </a:rPr>
              <a:t>в.д</a:t>
            </a:r>
            <a:r>
              <a:rPr lang="ru-RU" sz="1600" b="1" dirty="0" smtClean="0">
                <a:solidFill>
                  <a:schemeClr val="tx2"/>
                </a:solidFill>
              </a:rPr>
              <a:t>. Ниже </a:t>
            </a:r>
            <a:r>
              <a:rPr lang="ru-RU" sz="1600" b="1" dirty="0" err="1" smtClean="0">
                <a:solidFill>
                  <a:schemeClr val="tx2"/>
                </a:solidFill>
              </a:rPr>
              <a:t>Асуанского</a:t>
            </a:r>
            <a:r>
              <a:rPr lang="ru-RU" sz="1600" b="1" dirty="0" smtClean="0">
                <a:solidFill>
                  <a:schemeClr val="tx2"/>
                </a:solidFill>
              </a:rPr>
              <a:t> гидроузла. От Нила проложен 16-километровый водопровод.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  <a:ea typeface="Calibri"/>
                <a:cs typeface="Times New Roman"/>
              </a:rPr>
              <a:t>Мощность: 1650 МВт.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  <a:ea typeface="Calibri"/>
                <a:cs typeface="Times New Roman"/>
              </a:rPr>
              <a:t>Площадь: 37 км</a:t>
            </a:r>
            <a:r>
              <a:rPr lang="ru-RU" sz="1600" b="1" baseline="30000" dirty="0" smtClean="0">
                <a:solidFill>
                  <a:schemeClr val="tx2"/>
                </a:solidFill>
                <a:ea typeface="Calibri"/>
                <a:cs typeface="Times New Roman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ea typeface="Calibri"/>
                <a:cs typeface="Times New Roman"/>
              </a:rPr>
              <a:t> (3700 га).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  <a:ea typeface="Calibri"/>
                <a:cs typeface="Times New Roman"/>
              </a:rPr>
              <a:t>Период строительства: 2017-2019.</a:t>
            </a:r>
          </a:p>
          <a:p>
            <a:pPr marL="0" indent="0">
              <a:buNone/>
            </a:pPr>
            <a:r>
              <a:rPr lang="ru-RU" sz="1600" b="1" u="sng" dirty="0" smtClean="0">
                <a:solidFill>
                  <a:schemeClr val="tx2"/>
                </a:solidFill>
                <a:ea typeface="Calibri"/>
                <a:cs typeface="Times New Roman"/>
              </a:rPr>
              <a:t>Участники проекта: </a:t>
            </a:r>
            <a:r>
              <a:rPr lang="en-US" sz="1600" b="1" dirty="0">
                <a:solidFill>
                  <a:schemeClr val="tx2"/>
                </a:solidFill>
              </a:rPr>
              <a:t>Government of </a:t>
            </a:r>
            <a:r>
              <a:rPr lang="en-US" sz="1600" b="1" dirty="0" smtClean="0">
                <a:solidFill>
                  <a:schemeClr val="tx2"/>
                </a:solidFill>
              </a:rPr>
              <a:t>Egypt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</a:rPr>
              <a:t>Alcazar Energy </a:t>
            </a:r>
            <a:r>
              <a:rPr lang="en-US" sz="1600" b="1" dirty="0" smtClean="0">
                <a:solidFill>
                  <a:schemeClr val="tx2"/>
                </a:solidFill>
              </a:rPr>
              <a:t>Partners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</a:rPr>
              <a:t>Nile Capital </a:t>
            </a:r>
            <a:r>
              <a:rPr lang="en-US" sz="1600" b="1" dirty="0" smtClean="0">
                <a:solidFill>
                  <a:schemeClr val="tx2"/>
                </a:solidFill>
              </a:rPr>
              <a:t>Holding</a:t>
            </a:r>
            <a:r>
              <a:rPr lang="ru-RU" sz="1600" b="1" dirty="0" smtClean="0">
                <a:solidFill>
                  <a:schemeClr val="tx2"/>
                </a:solidFill>
              </a:rPr>
              <a:t> (девелоперские компании), </a:t>
            </a:r>
            <a:r>
              <a:rPr lang="en-US" sz="1600" b="1" dirty="0" smtClean="0">
                <a:solidFill>
                  <a:schemeClr val="tx2"/>
                </a:solidFill>
              </a:rPr>
              <a:t>SP Energy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</a:rPr>
              <a:t>Horus Solar </a:t>
            </a:r>
            <a:r>
              <a:rPr lang="en-US" sz="1600" b="1" dirty="0" smtClean="0">
                <a:solidFill>
                  <a:schemeClr val="tx2"/>
                </a:solidFill>
              </a:rPr>
              <a:t>Energy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</a:rPr>
              <a:t>Scatec </a:t>
            </a:r>
            <a:r>
              <a:rPr lang="en-US" sz="1600" b="1" dirty="0" smtClean="0">
                <a:solidFill>
                  <a:schemeClr val="tx2"/>
                </a:solidFill>
              </a:rPr>
              <a:t>Solar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 err="1">
                <a:solidFill>
                  <a:schemeClr val="tx2"/>
                </a:solidFill>
              </a:rPr>
              <a:t>Acciona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Energía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</a:rPr>
              <a:t>KCC </a:t>
            </a:r>
            <a:r>
              <a:rPr lang="en-US" sz="1600" b="1" dirty="0" smtClean="0">
                <a:solidFill>
                  <a:schemeClr val="tx2"/>
                </a:solidFill>
              </a:rPr>
              <a:t>Corporation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 err="1">
                <a:solidFill>
                  <a:schemeClr val="tx2"/>
                </a:solidFill>
              </a:rPr>
              <a:t>Taqa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Arabia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</a:rPr>
              <a:t>Al </a:t>
            </a:r>
            <a:r>
              <a:rPr lang="en-US" sz="1600" b="1" dirty="0" err="1">
                <a:solidFill>
                  <a:schemeClr val="tx2"/>
                </a:solidFill>
              </a:rPr>
              <a:t>Tawakol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Electrical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(строительство), </a:t>
            </a:r>
            <a:r>
              <a:rPr lang="en-US" sz="1600" b="1" dirty="0">
                <a:solidFill>
                  <a:schemeClr val="tx2"/>
                </a:solidFill>
              </a:rPr>
              <a:t>Egyptian Electricity Transmission Company (EETC</a:t>
            </a:r>
            <a:r>
              <a:rPr lang="en-US" sz="1600" b="1" dirty="0" smtClean="0">
                <a:solidFill>
                  <a:schemeClr val="tx2"/>
                </a:solidFill>
              </a:rPr>
              <a:t>)</a:t>
            </a:r>
            <a:r>
              <a:rPr lang="ru-RU" sz="1600" b="1" dirty="0" smtClean="0">
                <a:solidFill>
                  <a:schemeClr val="tx2"/>
                </a:solidFill>
              </a:rPr>
              <a:t> (сетевая компания)</a:t>
            </a:r>
            <a:endParaRPr lang="ru-RU" sz="1600" b="1" u="sng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600" b="1" u="sng" dirty="0" smtClean="0">
                <a:solidFill>
                  <a:schemeClr val="tx2"/>
                </a:solidFill>
              </a:rPr>
              <a:t>Финансирование:  </a:t>
            </a:r>
            <a:r>
              <a:rPr lang="ru-RU" sz="1600" b="1" dirty="0" smtClean="0">
                <a:solidFill>
                  <a:schemeClr val="tx2"/>
                </a:solidFill>
              </a:rPr>
              <a:t>Консорциум во главе с </a:t>
            </a:r>
            <a:r>
              <a:rPr lang="en-US" sz="1600" b="1" dirty="0">
                <a:solidFill>
                  <a:schemeClr val="tx2"/>
                </a:solidFill>
              </a:rPr>
              <a:t>International Financial Corporation (IFC</a:t>
            </a:r>
            <a:r>
              <a:rPr lang="en-US" sz="1600" b="1" dirty="0" smtClean="0">
                <a:solidFill>
                  <a:schemeClr val="tx2"/>
                </a:solidFill>
              </a:rPr>
              <a:t>)</a:t>
            </a:r>
            <a:r>
              <a:rPr lang="ru-RU" sz="1600" b="1" dirty="0" smtClean="0">
                <a:solidFill>
                  <a:schemeClr val="tx2"/>
                </a:solidFill>
              </a:rPr>
              <a:t> (</a:t>
            </a:r>
            <a:r>
              <a:rPr lang="en-US" sz="1600" b="1" dirty="0" smtClean="0">
                <a:solidFill>
                  <a:schemeClr val="tx2"/>
                </a:solidFill>
              </a:rPr>
              <a:t>$653 </a:t>
            </a:r>
            <a:r>
              <a:rPr lang="ru-RU" sz="1600" b="1" dirty="0" smtClean="0">
                <a:solidFill>
                  <a:schemeClr val="tx2"/>
                </a:solidFill>
              </a:rPr>
              <a:t>млн.), </a:t>
            </a:r>
            <a:r>
              <a:rPr lang="en-US" sz="1600" b="1" dirty="0">
                <a:solidFill>
                  <a:schemeClr val="tx2"/>
                </a:solidFill>
              </a:rPr>
              <a:t>European Bank for Reconstruction and Development (EBRD</a:t>
            </a:r>
            <a:r>
              <a:rPr lang="en-US" sz="1600" b="1" dirty="0" smtClean="0">
                <a:solidFill>
                  <a:schemeClr val="tx2"/>
                </a:solidFill>
              </a:rPr>
              <a:t>)</a:t>
            </a:r>
            <a:r>
              <a:rPr lang="ru-RU" sz="1600" b="1" dirty="0" smtClean="0">
                <a:solidFill>
                  <a:schemeClr val="tx2"/>
                </a:solidFill>
              </a:rPr>
              <a:t> (</a:t>
            </a:r>
            <a:r>
              <a:rPr lang="en-US" sz="1600" b="1" dirty="0" smtClean="0">
                <a:solidFill>
                  <a:schemeClr val="tx2"/>
                </a:solidFill>
              </a:rPr>
              <a:t>$</a:t>
            </a:r>
            <a:r>
              <a:rPr lang="ru-RU" sz="1600" b="1" dirty="0" smtClean="0">
                <a:solidFill>
                  <a:schemeClr val="tx2"/>
                </a:solidFill>
              </a:rPr>
              <a:t>500 млн.), консорциум во главе с </a:t>
            </a:r>
            <a:r>
              <a:rPr lang="en-US" sz="1600" b="1" dirty="0">
                <a:solidFill>
                  <a:schemeClr val="tx2"/>
                </a:solidFill>
              </a:rPr>
              <a:t>International Development </a:t>
            </a:r>
            <a:r>
              <a:rPr lang="en-US" sz="1600" b="1" dirty="0" smtClean="0">
                <a:solidFill>
                  <a:schemeClr val="tx2"/>
                </a:solidFill>
              </a:rPr>
              <a:t>Finance</a:t>
            </a:r>
            <a:r>
              <a:rPr lang="ru-RU" sz="1600" b="1" dirty="0" smtClean="0">
                <a:solidFill>
                  <a:schemeClr val="tx2"/>
                </a:solidFill>
              </a:rPr>
              <a:t> (</a:t>
            </a:r>
            <a:r>
              <a:rPr lang="en-US" sz="1600" b="1" dirty="0" smtClean="0">
                <a:solidFill>
                  <a:schemeClr val="tx2"/>
                </a:solidFill>
              </a:rPr>
              <a:t>$335). </a:t>
            </a:r>
          </a:p>
          <a:p>
            <a:pPr marL="0" indent="0">
              <a:buNone/>
            </a:pPr>
            <a:r>
              <a:rPr lang="ru-RU" sz="1600" b="1" u="sng" dirty="0" smtClean="0">
                <a:solidFill>
                  <a:schemeClr val="tx2"/>
                </a:solidFill>
              </a:rPr>
              <a:t>Инвестиционные затраты:  </a:t>
            </a:r>
            <a:r>
              <a:rPr lang="en-US" sz="1600" b="1" dirty="0" smtClean="0">
                <a:solidFill>
                  <a:schemeClr val="tx2"/>
                </a:solidFill>
              </a:rPr>
              <a:t>$1,5 </a:t>
            </a:r>
            <a:r>
              <a:rPr lang="ru-RU" sz="1600" b="1" dirty="0" smtClean="0">
                <a:solidFill>
                  <a:schemeClr val="tx2"/>
                </a:solidFill>
              </a:rPr>
              <a:t>млрд. (</a:t>
            </a:r>
            <a:r>
              <a:rPr lang="en-US" sz="1600" b="1" dirty="0" smtClean="0">
                <a:solidFill>
                  <a:schemeClr val="tx2"/>
                </a:solidFill>
              </a:rPr>
              <a:t>$1000</a:t>
            </a:r>
            <a:r>
              <a:rPr lang="ru-RU" sz="1600" b="1" dirty="0" smtClean="0">
                <a:solidFill>
                  <a:schemeClr val="tx2"/>
                </a:solidFill>
              </a:rPr>
              <a:t>/кВт установленной мощности)</a:t>
            </a:r>
            <a:r>
              <a:rPr lang="en-US" sz="1600" b="1" dirty="0" smtClean="0">
                <a:solidFill>
                  <a:schemeClr val="tx2"/>
                </a:solidFill>
              </a:rPr>
              <a:t>. </a:t>
            </a:r>
            <a:endParaRPr lang="ru-RU" sz="16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091625" y="1556792"/>
            <a:ext cx="3025555" cy="2880320"/>
            <a:chOff x="6091625" y="1556792"/>
            <a:chExt cx="3025555" cy="2880320"/>
          </a:xfrm>
        </p:grpSpPr>
        <p:pic>
          <p:nvPicPr>
            <p:cNvPr id="4173" name="Picture 77" descr="https://www.freeworldmaps.net/africa/egypt/egypt-physical-map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625" y="1556792"/>
              <a:ext cx="3025555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7885509" y="3501008"/>
              <a:ext cx="222851" cy="246221"/>
              <a:chOff x="6394514" y="3690828"/>
              <a:chExt cx="222851" cy="246221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6545357" y="3789040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94514" y="3690828"/>
                <a:ext cx="1508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4</a:t>
                </a:r>
                <a:endParaRPr lang="ru-RU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123728" y="5877272"/>
            <a:ext cx="5148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Фильм 2 – строительство солнечного парка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Бенбан</a:t>
            </a:r>
            <a:r>
              <a:rPr lang="ru-RU" sz="1400" b="1" i="1" dirty="0" smtClean="0">
                <a:solidFill>
                  <a:schemeClr val="tx2"/>
                </a:solidFill>
              </a:rPr>
              <a:t> в Египте</a:t>
            </a:r>
            <a:endParaRPr lang="ru-RU" sz="1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chemeClr val="tx2"/>
                </a:solidFill>
              </a:rPr>
              <a:t>Ветропарк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Ганьсу</a:t>
            </a:r>
            <a:r>
              <a:rPr lang="ru-RU" sz="2400" b="1" dirty="0" smtClean="0">
                <a:solidFill>
                  <a:schemeClr val="tx2"/>
                </a:solidFill>
              </a:rPr>
              <a:t> (</a:t>
            </a:r>
            <a:r>
              <a:rPr lang="en-US" sz="2400" b="1" dirty="0" smtClean="0">
                <a:solidFill>
                  <a:schemeClr val="tx2"/>
                </a:solidFill>
              </a:rPr>
              <a:t>Gansu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в Китае – крупнейший в мире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s://www.nsenergybusiness.com/wp-content/uploads/sites/3/2019/08/800px-Guazhou.champs_%C3%A9oliennes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26" y="447213"/>
            <a:ext cx="2218292" cy="14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4966" y="629799"/>
            <a:ext cx="6449483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Местоположение:  Северо-запад Китая, провинция  </a:t>
            </a:r>
            <a:r>
              <a:rPr lang="ru-RU" sz="1400" b="1" dirty="0" err="1" smtClean="0">
                <a:solidFill>
                  <a:schemeClr val="tx2"/>
                </a:solidFill>
              </a:rPr>
              <a:t>Ганьсу</a:t>
            </a:r>
            <a:r>
              <a:rPr lang="ru-RU" sz="1400" b="1" dirty="0" smtClean="0">
                <a:solidFill>
                  <a:schemeClr val="tx2"/>
                </a:solidFill>
              </a:rPr>
              <a:t>, городской округ </a:t>
            </a:r>
            <a:r>
              <a:rPr lang="ru-RU" sz="1400" b="1" dirty="0" err="1" smtClean="0">
                <a:solidFill>
                  <a:schemeClr val="tx2"/>
                </a:solidFill>
              </a:rPr>
              <a:t>Цзюцюань</a:t>
            </a:r>
            <a:r>
              <a:rPr lang="ru-RU" sz="1400" b="1" dirty="0" smtClean="0">
                <a:solidFill>
                  <a:schemeClr val="tx2"/>
                </a:solidFill>
              </a:rPr>
              <a:t> (</a:t>
            </a:r>
            <a:r>
              <a:rPr lang="en-US" sz="1400" b="1" dirty="0" err="1" smtClean="0">
                <a:solidFill>
                  <a:schemeClr val="tx2"/>
                </a:solidFill>
              </a:rPr>
              <a:t>Jiuquan</a:t>
            </a:r>
            <a:r>
              <a:rPr lang="ru-RU" sz="1400" b="1" dirty="0" smtClean="0">
                <a:solidFill>
                  <a:schemeClr val="tx2"/>
                </a:solidFill>
              </a:rPr>
              <a:t>). 40</a:t>
            </a:r>
            <a:r>
              <a:rPr lang="ru-RU" sz="1400" b="1" baseline="30000" dirty="0" smtClean="0">
                <a:solidFill>
                  <a:schemeClr val="tx2"/>
                </a:solidFill>
              </a:rPr>
              <a:t>0</a:t>
            </a:r>
            <a:r>
              <a:rPr lang="ru-RU" sz="1400" b="1" dirty="0" smtClean="0">
                <a:solidFill>
                  <a:schemeClr val="tx2"/>
                </a:solidFill>
              </a:rPr>
              <a:t>20</a:t>
            </a:r>
            <a:r>
              <a:rPr lang="en-US" sz="1400" b="1" dirty="0" smtClean="0">
                <a:solidFill>
                  <a:schemeClr val="tx2"/>
                </a:solidFill>
              </a:rPr>
              <a:t>’</a:t>
            </a:r>
            <a:r>
              <a:rPr lang="ru-RU" sz="1400" b="1" dirty="0">
                <a:solidFill>
                  <a:schemeClr val="tx2"/>
                </a:solidFill>
              </a:rPr>
              <a:t> - </a:t>
            </a:r>
            <a:r>
              <a:rPr lang="ru-RU" sz="1400" b="1" dirty="0" smtClean="0">
                <a:solidFill>
                  <a:schemeClr val="tx2"/>
                </a:solidFill>
              </a:rPr>
              <a:t>40</a:t>
            </a:r>
            <a:r>
              <a:rPr lang="ru-RU" sz="1400" b="1" baseline="30000" dirty="0" smtClean="0">
                <a:solidFill>
                  <a:schemeClr val="tx2"/>
                </a:solidFill>
              </a:rPr>
              <a:t>0</a:t>
            </a:r>
            <a:r>
              <a:rPr lang="ru-RU" sz="1400" b="1" dirty="0" smtClean="0">
                <a:solidFill>
                  <a:schemeClr val="tx2"/>
                </a:solidFill>
              </a:rPr>
              <a:t>40</a:t>
            </a:r>
            <a:r>
              <a:rPr lang="en-US" sz="1400" b="1" dirty="0">
                <a:solidFill>
                  <a:schemeClr val="tx2"/>
                </a:solidFill>
              </a:rPr>
              <a:t>’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</a:rPr>
              <a:t>с.ш</a:t>
            </a:r>
            <a:r>
              <a:rPr lang="ru-RU" sz="1400" b="1" dirty="0" smtClean="0">
                <a:solidFill>
                  <a:schemeClr val="tx2"/>
                </a:solidFill>
              </a:rPr>
              <a:t>., 96</a:t>
            </a:r>
            <a:r>
              <a:rPr lang="ru-RU" sz="1400" b="1" baseline="30000" dirty="0" smtClean="0">
                <a:solidFill>
                  <a:schemeClr val="tx2"/>
                </a:solidFill>
              </a:rPr>
              <a:t>0</a:t>
            </a:r>
            <a:r>
              <a:rPr lang="ru-RU" sz="1400" b="1" dirty="0" smtClean="0">
                <a:solidFill>
                  <a:schemeClr val="tx2"/>
                </a:solidFill>
              </a:rPr>
              <a:t>50</a:t>
            </a:r>
            <a:r>
              <a:rPr lang="en-US" sz="1400" b="1" dirty="0" smtClean="0">
                <a:solidFill>
                  <a:schemeClr val="tx2"/>
                </a:solidFill>
              </a:rPr>
              <a:t>’</a:t>
            </a:r>
            <a:r>
              <a:rPr lang="ru-RU" sz="1400" b="1" dirty="0">
                <a:solidFill>
                  <a:schemeClr val="tx2"/>
                </a:solidFill>
              </a:rPr>
              <a:t>- </a:t>
            </a:r>
            <a:r>
              <a:rPr lang="ru-RU" sz="1400" b="1" dirty="0" smtClean="0">
                <a:solidFill>
                  <a:schemeClr val="tx2"/>
                </a:solidFill>
              </a:rPr>
              <a:t>97</a:t>
            </a:r>
            <a:r>
              <a:rPr lang="ru-RU" sz="1400" b="1" baseline="30000" dirty="0" smtClean="0">
                <a:solidFill>
                  <a:schemeClr val="tx2"/>
                </a:solidFill>
              </a:rPr>
              <a:t>0</a:t>
            </a:r>
            <a:r>
              <a:rPr lang="ru-RU" sz="1400" b="1" dirty="0" smtClean="0">
                <a:solidFill>
                  <a:schemeClr val="tx2"/>
                </a:solidFill>
              </a:rPr>
              <a:t>20</a:t>
            </a:r>
            <a:r>
              <a:rPr lang="en-US" sz="1400" b="1" dirty="0">
                <a:solidFill>
                  <a:schemeClr val="tx2"/>
                </a:solidFill>
              </a:rPr>
              <a:t>’ </a:t>
            </a:r>
            <a:r>
              <a:rPr lang="ru-RU" sz="1400" b="1" dirty="0" err="1" smtClean="0">
                <a:solidFill>
                  <a:schemeClr val="tx2"/>
                </a:solidFill>
              </a:rPr>
              <a:t>в.д</a:t>
            </a:r>
            <a:r>
              <a:rPr lang="ru-RU" sz="1400" b="1" dirty="0" smtClean="0">
                <a:solidFill>
                  <a:schemeClr val="tx2"/>
                </a:solidFill>
              </a:rPr>
              <a:t>. Пустыня Гоби.  Высота над уровнем моря – около 1500 метров. Скорости ветра – около 8 м/с.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Мощность: 13000 МВт (более 7000 </a:t>
            </a:r>
            <a:r>
              <a:rPr lang="ru-RU" sz="14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ветротурбин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), план – 20000 МВт (около 5% всех ветроэнергетических мощностей Китая) «Три ущелья в воздухе».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Площадь: около 1000 км</a:t>
            </a:r>
            <a:r>
              <a:rPr lang="ru-RU" sz="1400" b="1" baseline="30000" dirty="0" smtClean="0">
                <a:solidFill>
                  <a:schemeClr val="tx2"/>
                </a:solidFill>
                <a:ea typeface="Calibri"/>
                <a:cs typeface="Times New Roman"/>
              </a:rPr>
              <a:t>2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Период строительства: 2009-2020.</a:t>
            </a:r>
          </a:p>
          <a:p>
            <a:pPr marL="0" indent="0">
              <a:buNone/>
            </a:pPr>
            <a:r>
              <a:rPr lang="ru-RU" sz="1400" b="1" u="sng" dirty="0" smtClean="0">
                <a:solidFill>
                  <a:schemeClr val="tx2"/>
                </a:solidFill>
                <a:ea typeface="Calibri"/>
                <a:cs typeface="Times New Roman"/>
              </a:rPr>
              <a:t>Участники проекта:  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Правительство КНР, более 20 девелоперов</a:t>
            </a:r>
          </a:p>
          <a:p>
            <a:pPr marL="0" indent="0">
              <a:buNone/>
            </a:pPr>
            <a:r>
              <a:rPr lang="ru-RU" sz="1400" b="1" u="sng" dirty="0" smtClean="0">
                <a:solidFill>
                  <a:schemeClr val="tx2"/>
                </a:solidFill>
              </a:rPr>
              <a:t>Инвестиционные </a:t>
            </a:r>
            <a:r>
              <a:rPr lang="ru-RU" sz="1400" b="1" u="sng" dirty="0" smtClean="0">
                <a:solidFill>
                  <a:schemeClr val="tx2"/>
                </a:solidFill>
              </a:rPr>
              <a:t>затраты:  </a:t>
            </a:r>
            <a:r>
              <a:rPr lang="en-US" sz="1400" b="1" dirty="0" smtClean="0">
                <a:solidFill>
                  <a:schemeClr val="tx2"/>
                </a:solidFill>
              </a:rPr>
              <a:t>$1</a:t>
            </a:r>
            <a:r>
              <a:rPr lang="ru-RU" sz="1400" b="1" dirty="0" smtClean="0">
                <a:solidFill>
                  <a:schemeClr val="tx2"/>
                </a:solidFill>
              </a:rPr>
              <a:t>7,5 млрд. на 20 МВт (</a:t>
            </a:r>
            <a:r>
              <a:rPr lang="en-US" sz="1400" b="1" dirty="0" smtClean="0">
                <a:solidFill>
                  <a:schemeClr val="tx2"/>
                </a:solidFill>
              </a:rPr>
              <a:t>$</a:t>
            </a:r>
            <a:r>
              <a:rPr lang="ru-RU" sz="1400" b="1" dirty="0" smtClean="0">
                <a:solidFill>
                  <a:schemeClr val="tx2"/>
                </a:solidFill>
              </a:rPr>
              <a:t>875/кВт установленной мощности)</a:t>
            </a:r>
            <a:r>
              <a:rPr lang="en-US" sz="1400" b="1" dirty="0" smtClean="0">
                <a:solidFill>
                  <a:schemeClr val="tx2"/>
                </a:solidFill>
              </a:rPr>
              <a:t>.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Цена 1 </a:t>
            </a:r>
            <a:r>
              <a:rPr lang="ru-RU" sz="1400" b="1" dirty="0" err="1" smtClean="0">
                <a:solidFill>
                  <a:schemeClr val="tx2"/>
                </a:solidFill>
              </a:rPr>
              <a:t>кВтч</a:t>
            </a:r>
            <a:r>
              <a:rPr lang="ru-RU" sz="1400" b="1" dirty="0" smtClean="0">
                <a:solidFill>
                  <a:schemeClr val="tx2"/>
                </a:solidFill>
              </a:rPr>
              <a:t> – 0,5 юаня (6 руб., </a:t>
            </a:r>
            <a:r>
              <a:rPr lang="en-US" sz="1400" b="1" dirty="0" smtClean="0">
                <a:solidFill>
                  <a:schemeClr val="tx2"/>
                </a:solidFill>
              </a:rPr>
              <a:t>$0,07)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Проблема – удалённость от потребителей;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работает менее, чем на 50% мощности.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Линия ЛЭП 750 </a:t>
            </a:r>
            <a:r>
              <a:rPr lang="ru-RU" sz="14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кВ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 для передачи энергии </a:t>
            </a:r>
            <a:endParaRPr lang="ru-RU" sz="1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6148" name="Picture 4" descr="https://4.bp.blogspot.com/-U_oGPbnkd9I/VUl84szMQZI/AAAAAAAAF6A/pOYCT9syovs/s1600/China-physical-political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70" y="3392005"/>
            <a:ext cx="4388647" cy="34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246769" y="4562983"/>
            <a:ext cx="279988" cy="246221"/>
            <a:chOff x="7052275" y="2766665"/>
            <a:chExt cx="279988" cy="246221"/>
          </a:xfrm>
        </p:grpSpPr>
        <p:sp>
          <p:nvSpPr>
            <p:cNvPr id="10" name="Овал 9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1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6150" name="Picture 6" descr="Guazhou_cham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27" y="1988841"/>
            <a:ext cx="2203488" cy="134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6217" y="5125003"/>
            <a:ext cx="3982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Фильм 3 – Развитие ветроэнергетики в Китае</a:t>
            </a:r>
          </a:p>
          <a:p>
            <a:r>
              <a:rPr lang="ru-RU" sz="1400" b="1" i="1" dirty="0" smtClean="0">
                <a:solidFill>
                  <a:schemeClr val="tx2"/>
                </a:solidFill>
              </a:rPr>
              <a:t>Фильм 4 – Строительство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ветрпарка</a:t>
            </a:r>
            <a:r>
              <a:rPr lang="ru-RU" sz="1400" b="1" i="1" dirty="0" smtClean="0">
                <a:solidFill>
                  <a:schemeClr val="tx2"/>
                </a:solidFill>
              </a:rPr>
              <a:t>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Ганьсу</a:t>
            </a:r>
            <a:endParaRPr lang="ru-RU" sz="1400" b="1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Крупнейшая в мире офшорная ветростанция - </a:t>
            </a:r>
            <a:r>
              <a:rPr lang="en-US" sz="2400" b="1" dirty="0" err="1" smtClean="0">
                <a:solidFill>
                  <a:schemeClr val="tx2"/>
                </a:solidFill>
              </a:rPr>
              <a:t>Hornsea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570575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Крупнейшие в мире офшорные </a:t>
            </a:r>
            <a:r>
              <a:rPr lang="ru-RU" sz="1200" b="1" dirty="0" err="1" smtClean="0">
                <a:solidFill>
                  <a:schemeClr val="tx2"/>
                </a:solidFill>
              </a:rPr>
              <a:t>ветроэлектростанции</a:t>
            </a:r>
            <a:r>
              <a:rPr lang="ru-RU" sz="1200" b="1" dirty="0" smtClean="0">
                <a:solidFill>
                  <a:schemeClr val="tx2"/>
                </a:solidFill>
              </a:rPr>
              <a:t> в настоящее время, большей частью, британские, также нидерландские и немецкие, и р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асположены на данный момент в акваториях Северного и Ирландского морей, в их шельфовых зонах с глубинами моря до нескольких десятков метров. </a:t>
            </a:r>
            <a:endParaRPr lang="en-US" sz="12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Это самые грандиозные ветроэнергетические инженерные сооружения, с мощностями единичных </a:t>
            </a:r>
            <a:r>
              <a:rPr lang="ru-RU" sz="12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ветроагрегатов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 в 4-8 МВт (проектируются до 12 МВт), высотами мачт и размахом лопастей до сотен метров.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Их пока сравнительно немного из-за высокой стоимости строительства – инвестиционные затраты на 1 кВт – примерно в 2-3 раза выше, чем у ВЭС на суше (</a:t>
            </a:r>
            <a:r>
              <a:rPr lang="ru-RU" sz="12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оншорных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).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На данный момент крупнейший в мире – британский офшорный </a:t>
            </a:r>
            <a:r>
              <a:rPr lang="ru-RU" sz="12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ветропарк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Hornsea</a:t>
            </a:r>
            <a:r>
              <a:rPr lang="en-US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. 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Основные параметры: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Удалённость от берега – 75 миль (130 км);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Мощность – 1200 МВт; 175 </a:t>
            </a:r>
            <a:r>
              <a:rPr lang="ru-RU" sz="12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ветротурбин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 по 7 МВт; высоты башен – 100 м, диаметр ветроколеса – 150 м, длина лопасти – 80 м.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Площадь </a:t>
            </a:r>
            <a:r>
              <a:rPr lang="ru-RU" sz="12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ветропарка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 – 400 км</a:t>
            </a:r>
            <a:r>
              <a:rPr lang="ru-RU" sz="1200" b="1" baseline="30000" dirty="0" smtClean="0">
                <a:solidFill>
                  <a:schemeClr val="tx2"/>
                </a:solidFill>
                <a:ea typeface="Calibri"/>
                <a:cs typeface="Times New Roman"/>
              </a:rPr>
              <a:t>2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Участники проекта: </a:t>
            </a:r>
            <a:r>
              <a:rPr lang="en-US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Siemens, </a:t>
            </a:r>
            <a:r>
              <a:rPr lang="en-US" sz="1200" b="1" dirty="0" err="1">
                <a:solidFill>
                  <a:schemeClr val="tx2"/>
                </a:solidFill>
              </a:rPr>
              <a:t>Ørsted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A/S, </a:t>
            </a:r>
            <a:r>
              <a:rPr lang="en-US" sz="1200" b="1" dirty="0">
                <a:solidFill>
                  <a:schemeClr val="tx2"/>
                </a:solidFill>
              </a:rPr>
              <a:t>Global Infrastructure </a:t>
            </a:r>
            <a:r>
              <a:rPr lang="en-US" sz="1200" b="1" dirty="0" smtClean="0">
                <a:solidFill>
                  <a:schemeClr val="tx2"/>
                </a:solidFill>
              </a:rPr>
              <a:t>Partners.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Инвестиционные затраты:  более £3,5 млрд. (€</a:t>
            </a:r>
            <a:r>
              <a:rPr lang="en-US" sz="1200" b="1" dirty="0" smtClean="0"/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3,9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млрд.,</a:t>
            </a:r>
            <a:r>
              <a:rPr lang="en-US" sz="1200" b="1" dirty="0" smtClean="0">
                <a:solidFill>
                  <a:schemeClr val="tx2"/>
                </a:solidFill>
              </a:rPr>
              <a:t>$</a:t>
            </a:r>
            <a:r>
              <a:rPr lang="ru-RU" sz="1200" b="1" dirty="0" smtClean="0">
                <a:solidFill>
                  <a:schemeClr val="tx2"/>
                </a:solidFill>
              </a:rPr>
              <a:t> 4,8 млрд.).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200" b="1" baseline="300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200" b="1" baseline="30000" dirty="0" smtClean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90943" y="576785"/>
            <a:ext cx="4067175" cy="4067176"/>
            <a:chOff x="4572000" y="692696"/>
            <a:chExt cx="4067175" cy="4067176"/>
          </a:xfrm>
        </p:grpSpPr>
        <p:pic>
          <p:nvPicPr>
            <p:cNvPr id="7170" name="Picture 2" descr="http://www.worldatlas.com/aatlas/infopage/northse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92696"/>
              <a:ext cx="4067175" cy="406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6230607" y="347525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72169" y="4657258"/>
            <a:ext cx="39388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err="1" smtClean="0">
                <a:solidFill>
                  <a:schemeClr val="tx2"/>
                </a:solidFill>
              </a:rPr>
              <a:t>Hornsea</a:t>
            </a:r>
            <a:r>
              <a:rPr lang="en-US" sz="1400" b="1" dirty="0" smtClean="0">
                <a:solidFill>
                  <a:schemeClr val="tx2"/>
                </a:solidFill>
              </a:rPr>
              <a:t>, 1200 </a:t>
            </a:r>
            <a:r>
              <a:rPr lang="ru-RU" sz="1400" b="1" dirty="0" smtClean="0">
                <a:solidFill>
                  <a:schemeClr val="tx2"/>
                </a:solidFill>
              </a:rPr>
              <a:t>МВт (план – 6000 МВт)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tx2"/>
                </a:solidFill>
              </a:rPr>
              <a:t>East Anglia Array, </a:t>
            </a:r>
            <a:r>
              <a:rPr lang="ru-RU" sz="1400" b="1" dirty="0" smtClean="0">
                <a:solidFill>
                  <a:schemeClr val="tx2"/>
                </a:solidFill>
              </a:rPr>
              <a:t>700 МВт (план – 7000 МВт)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solidFill>
                  <a:schemeClr val="tx2"/>
                </a:solidFill>
              </a:rPr>
              <a:t>Walney</a:t>
            </a:r>
            <a:r>
              <a:rPr lang="en-US" sz="1400" b="1" dirty="0" smtClean="0">
                <a:solidFill>
                  <a:schemeClr val="tx2"/>
                </a:solidFill>
              </a:rPr>
              <a:t> Extension (660 </a:t>
            </a:r>
            <a:r>
              <a:rPr lang="ru-RU" sz="1400" b="1" dirty="0" smtClean="0">
                <a:solidFill>
                  <a:schemeClr val="tx2"/>
                </a:solidFill>
              </a:rPr>
              <a:t>МВт)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tx2"/>
                </a:solidFill>
              </a:rPr>
              <a:t>London Array (630 </a:t>
            </a:r>
            <a:r>
              <a:rPr lang="ru-RU" sz="1400" b="1" dirty="0" smtClean="0">
                <a:solidFill>
                  <a:schemeClr val="tx2"/>
                </a:solidFill>
              </a:rPr>
              <a:t>МВт)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chemeClr val="tx2"/>
                </a:solidFill>
              </a:rPr>
              <a:t>Gemini (600 </a:t>
            </a:r>
            <a:r>
              <a:rPr lang="ru-RU" sz="1400" b="1" dirty="0" smtClean="0">
                <a:solidFill>
                  <a:schemeClr val="tx2"/>
                </a:solidFill>
              </a:rPr>
              <a:t>МВт)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3566" y="32561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2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6541" y="367839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4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28556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3</a:t>
            </a:r>
            <a:endParaRPr lang="ru-RU" sz="1400" b="1" dirty="0">
              <a:solidFill>
                <a:schemeClr val="tx2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436096" y="3091373"/>
            <a:ext cx="1938793" cy="939347"/>
            <a:chOff x="5436096" y="3091373"/>
            <a:chExt cx="1938793" cy="939347"/>
          </a:xfrm>
        </p:grpSpPr>
        <p:sp>
          <p:nvSpPr>
            <p:cNvPr id="10" name="TextBox 9"/>
            <p:cNvSpPr txBox="1"/>
            <p:nvPr/>
          </p:nvSpPr>
          <p:spPr>
            <a:xfrm>
              <a:off x="6284157" y="316338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1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6614829" y="347310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436096" y="3091373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416179" y="388670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230873" y="316185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64862" y="29219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5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7174" name="Picture 6" descr="https://avatars.mds.yandex.net/get-zen_doc/1703756/pub_5e28422dbb892c00b19e931d_5e2953eed7859b00ad059ca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669719"/>
            <a:ext cx="312684" cy="2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avatars.mds.yandex.net/get-zen_doc/1703756/pub_5e28422dbb892c00b19e931d_5e2953eed7859b00ad059ca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32" y="4907853"/>
            <a:ext cx="312684" cy="2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avatars.mds.yandex.net/get-zen_doc/1703756/pub_5e28422dbb892c00b19e931d_5e2953eed7859b00ad059ca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79" y="5145987"/>
            <a:ext cx="312684" cy="2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avatars.mds.yandex.net/get-zen_doc/1703756/pub_5e28422dbb892c00b19e931d_5e2953eed7859b00ad059ca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63" y="5379358"/>
            <a:ext cx="312684" cy="2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ytimg.com/vi/bqgPLZWg4Wo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79" y="5614789"/>
            <a:ext cx="312684" cy="1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azocleantech.com/images/Article_Images/ImageForArticle_994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" y="5117576"/>
            <a:ext cx="3082089" cy="17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654904" y="5983805"/>
            <a:ext cx="537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Фильм 5 – крупнейшая в мире офшорная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ветроэлектростанция</a:t>
            </a:r>
            <a:endParaRPr lang="ru-RU" sz="1400" b="1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chemeClr val="tx2"/>
                </a:solidFill>
              </a:rPr>
              <a:t>Батагайская</a:t>
            </a:r>
            <a:r>
              <a:rPr lang="ru-RU" sz="2400" b="1" dirty="0" smtClean="0">
                <a:solidFill>
                  <a:schemeClr val="tx2"/>
                </a:solidFill>
              </a:rPr>
              <a:t> солнечная станция – крупнейшая в мире за Полярным кругом; самая северная в мире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716016" y="692696"/>
            <a:ext cx="4207957" cy="4248472"/>
            <a:chOff x="2411760" y="692696"/>
            <a:chExt cx="6512213" cy="5976764"/>
          </a:xfrm>
        </p:grpSpPr>
        <p:pic>
          <p:nvPicPr>
            <p:cNvPr id="9218" name="Picture 2" descr="http://www.sentstory.ru/wa-data/public/site/img/%D0%AF%D0%BA%D1%83%D1%82%D0%B8%D1%8F%201-3%20%D1%81%D0%B0%D1%85%D0%B0%20%D1%8F%D0%BA%D1%83%D1%82%D0%B8%D1%8F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692696"/>
              <a:ext cx="6512213" cy="5976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5868144" y="2852936"/>
              <a:ext cx="360040" cy="360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51521" y="618341"/>
            <a:ext cx="4176464" cy="3458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Местонахождение: северо-восток Якутии, посёлок </a:t>
            </a:r>
            <a:r>
              <a:rPr lang="ru-RU" sz="1200" b="1" dirty="0" err="1" smtClean="0">
                <a:solidFill>
                  <a:schemeClr val="tx2"/>
                </a:solidFill>
              </a:rPr>
              <a:t>Батагай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err="1" smtClean="0">
                <a:solidFill>
                  <a:schemeClr val="tx2"/>
                </a:solidFill>
              </a:rPr>
              <a:t>Верхоянского</a:t>
            </a:r>
            <a:r>
              <a:rPr lang="ru-RU" sz="1200" b="1" dirty="0" smtClean="0">
                <a:solidFill>
                  <a:schemeClr val="tx2"/>
                </a:solidFill>
              </a:rPr>
              <a:t> района. Население посёлка </a:t>
            </a:r>
            <a:r>
              <a:rPr lang="ru-RU" sz="1200" b="1" dirty="0" err="1" smtClean="0">
                <a:solidFill>
                  <a:schemeClr val="tx2"/>
                </a:solidFill>
              </a:rPr>
              <a:t>Батагай</a:t>
            </a:r>
            <a:r>
              <a:rPr lang="ru-RU" sz="1200" b="1" dirty="0" smtClean="0">
                <a:solidFill>
                  <a:schemeClr val="tx2"/>
                </a:solidFill>
              </a:rPr>
              <a:t> – 3600 чел.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67</a:t>
            </a:r>
            <a:r>
              <a:rPr lang="ru-RU" sz="1200" b="1" baseline="30000" dirty="0" smtClean="0">
                <a:solidFill>
                  <a:schemeClr val="tx2"/>
                </a:solidFill>
              </a:rPr>
              <a:t>0</a:t>
            </a:r>
            <a:r>
              <a:rPr lang="ru-RU" sz="1200" b="1" dirty="0" smtClean="0">
                <a:solidFill>
                  <a:schemeClr val="tx2"/>
                </a:solidFill>
              </a:rPr>
              <a:t>40</a:t>
            </a:r>
            <a:r>
              <a:rPr lang="en-US" sz="1200" b="1" dirty="0" smtClean="0">
                <a:solidFill>
                  <a:schemeClr val="tx2"/>
                </a:solidFill>
              </a:rPr>
              <a:t>’</a:t>
            </a:r>
            <a:r>
              <a:rPr lang="ru-RU" sz="1200" b="1" dirty="0" err="1">
                <a:solidFill>
                  <a:schemeClr val="tx2"/>
                </a:solidFill>
              </a:rPr>
              <a:t>с.ш</a:t>
            </a:r>
            <a:r>
              <a:rPr lang="ru-RU" sz="1200" b="1" dirty="0">
                <a:solidFill>
                  <a:schemeClr val="tx2"/>
                </a:solidFill>
              </a:rPr>
              <a:t>., </a:t>
            </a:r>
            <a:r>
              <a:rPr lang="ru-RU" sz="1200" b="1" dirty="0" smtClean="0">
                <a:solidFill>
                  <a:schemeClr val="tx2"/>
                </a:solidFill>
              </a:rPr>
              <a:t>134</a:t>
            </a:r>
            <a:r>
              <a:rPr lang="ru-RU" sz="1200" b="1" baseline="30000" dirty="0" smtClean="0">
                <a:solidFill>
                  <a:schemeClr val="tx2"/>
                </a:solidFill>
              </a:rPr>
              <a:t>0</a:t>
            </a:r>
            <a:r>
              <a:rPr lang="ru-RU" sz="1200" b="1" dirty="0" smtClean="0">
                <a:solidFill>
                  <a:schemeClr val="tx2"/>
                </a:solidFill>
              </a:rPr>
              <a:t>38</a:t>
            </a:r>
            <a:r>
              <a:rPr lang="en-US" sz="1200" b="1" dirty="0" smtClean="0">
                <a:solidFill>
                  <a:schemeClr val="tx2"/>
                </a:solidFill>
              </a:rPr>
              <a:t>’</a:t>
            </a:r>
            <a:r>
              <a:rPr lang="ru-RU" sz="1200" b="1" dirty="0" err="1">
                <a:solidFill>
                  <a:schemeClr val="tx2"/>
                </a:solidFill>
              </a:rPr>
              <a:t>в.д</a:t>
            </a:r>
            <a:r>
              <a:rPr lang="ru-RU" sz="1200" b="1" dirty="0" smtClean="0">
                <a:solidFill>
                  <a:schemeClr val="tx2"/>
                </a:solidFill>
              </a:rPr>
              <a:t>. 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Мощность – 1 МВт (план – до 4 МВт).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Площадь – 4 га. Крупнейшая в мире солнечная станция за Полярным кругом (в книге рекордов Гиннеса)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Ввод в эксплуатацию – 2015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Выработка электроэнергии  - 1000 </a:t>
            </a:r>
            <a:r>
              <a:rPr lang="ru-RU" sz="12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МВтч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/год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Экономия дизельного топлива – 300 тонн/год (или 5 ж/д цистерн; стоимость – около 20 млн. рублей).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Оборудование:</a:t>
            </a:r>
            <a:r>
              <a:rPr lang="ru-RU" sz="1200" b="1" dirty="0">
                <a:solidFill>
                  <a:schemeClr val="tx2"/>
                </a:solidFill>
              </a:rPr>
              <a:t/>
            </a:r>
            <a:br>
              <a:rPr lang="ru-RU" sz="1200" b="1" dirty="0">
                <a:solidFill>
                  <a:schemeClr val="tx2"/>
                </a:solidFill>
              </a:rPr>
            </a:br>
            <a:r>
              <a:rPr lang="ru-RU" sz="1200" b="1" dirty="0">
                <a:solidFill>
                  <a:schemeClr val="tx2"/>
                </a:solidFill>
              </a:rPr>
              <a:t>Солнечные панели STP </a:t>
            </a:r>
            <a:r>
              <a:rPr lang="ru-RU" sz="1200" b="1" dirty="0" smtClean="0">
                <a:solidFill>
                  <a:schemeClr val="tx2"/>
                </a:solidFill>
              </a:rPr>
              <a:t>300-24Ve (Китай) – </a:t>
            </a:r>
            <a:r>
              <a:rPr lang="ru-RU" sz="1200" b="1" dirty="0">
                <a:solidFill>
                  <a:schemeClr val="tx2"/>
                </a:solidFill>
              </a:rPr>
              <a:t>3472 шт.</a:t>
            </a:r>
            <a:br>
              <a:rPr lang="ru-RU" sz="1200" b="1" dirty="0">
                <a:solidFill>
                  <a:schemeClr val="tx2"/>
                </a:solidFill>
              </a:rPr>
            </a:br>
            <a:r>
              <a:rPr lang="ru-RU" sz="1200" b="1" dirty="0" smtClean="0">
                <a:solidFill>
                  <a:schemeClr val="tx2"/>
                </a:solidFill>
              </a:rPr>
              <a:t>Сетевые инверторы </a:t>
            </a:r>
            <a:r>
              <a:rPr lang="ru-RU" sz="1200" b="1" dirty="0">
                <a:solidFill>
                  <a:schemeClr val="tx2"/>
                </a:solidFill>
              </a:rPr>
              <a:t>SMA STP 25000 TL </a:t>
            </a:r>
            <a:r>
              <a:rPr lang="ru-RU" sz="1200" b="1" dirty="0" smtClean="0">
                <a:solidFill>
                  <a:schemeClr val="tx2"/>
                </a:solidFill>
              </a:rPr>
              <a:t>(Австрия) – </a:t>
            </a:r>
            <a:r>
              <a:rPr lang="ru-RU" sz="1200" b="1" dirty="0">
                <a:solidFill>
                  <a:schemeClr val="tx2"/>
                </a:solidFill>
              </a:rPr>
              <a:t>40 шт</a:t>
            </a:r>
            <a:r>
              <a:rPr lang="ru-RU" sz="12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Участники: РАО «ЕЭС Востока» (холдинг </a:t>
            </a:r>
            <a:r>
              <a:rPr lang="ru-RU" sz="12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РусГидро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), Правительство Якутии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Инвестиционные затраты – 185 млн. рублей. </a:t>
            </a:r>
          </a:p>
          <a:p>
            <a:pPr marL="0" indent="0">
              <a:buNone/>
            </a:pPr>
            <a:endParaRPr lang="ru-RU" sz="12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200" b="1" baseline="300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200" b="1" baseline="30000" dirty="0" smtClean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286" y="6542314"/>
            <a:ext cx="2384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Фильм 6 –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Батагайская</a:t>
            </a:r>
            <a:r>
              <a:rPr lang="ru-RU" sz="1400" b="1" i="1" dirty="0" smtClean="0">
                <a:solidFill>
                  <a:schemeClr val="tx2"/>
                </a:solidFill>
              </a:rPr>
              <a:t> СЭС</a:t>
            </a:r>
          </a:p>
        </p:txBody>
      </p:sp>
      <p:pic>
        <p:nvPicPr>
          <p:cNvPr id="9220" name="Picture 4" descr="https://news.ykt.ru/upload/image/2015/07/33331/main_thumb.jpg?14362605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78" y="4829231"/>
            <a:ext cx="3559473" cy="20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ytimg.com/vi/YB_16gn8rl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43" y="4789881"/>
            <a:ext cx="3668977" cy="20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478" y="3971693"/>
            <a:ext cx="2286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b="1" dirty="0">
                <a:solidFill>
                  <a:schemeClr val="tx2"/>
                </a:solidFill>
              </a:rPr>
              <a:t>The most northerly solar power plant is </a:t>
            </a:r>
            <a:r>
              <a:rPr lang="en-US" sz="1100" b="1" dirty="0" err="1">
                <a:solidFill>
                  <a:schemeClr val="tx2"/>
                </a:solidFill>
              </a:rPr>
              <a:t>Batagay</a:t>
            </a:r>
            <a:r>
              <a:rPr lang="en-US" sz="1100" b="1" dirty="0">
                <a:solidFill>
                  <a:schemeClr val="tx2"/>
                </a:solidFill>
              </a:rPr>
              <a:t> Solar Power Plant, developed by RAO Energy System of the East, and located at 67° 39’ 48.33” N 134° 39’ 23.52” E, </a:t>
            </a:r>
            <a:r>
              <a:rPr lang="en-US" sz="1100" b="1" dirty="0" err="1">
                <a:solidFill>
                  <a:schemeClr val="tx2"/>
                </a:solidFill>
              </a:rPr>
              <a:t>Batagay</a:t>
            </a:r>
            <a:r>
              <a:rPr lang="en-US" sz="1100" b="1" dirty="0">
                <a:solidFill>
                  <a:schemeClr val="tx2"/>
                </a:solidFill>
              </a:rPr>
              <a:t>, Republic of Sakha (Yakutia), Russia, as verified on 2 December 2015.</a:t>
            </a:r>
          </a:p>
          <a:p>
            <a:pPr fontAlgn="base"/>
            <a:r>
              <a:rPr lang="en-US" sz="1100" b="1" dirty="0" err="1">
                <a:solidFill>
                  <a:schemeClr val="tx2"/>
                </a:solidFill>
              </a:rPr>
              <a:t>Batagay</a:t>
            </a:r>
            <a:r>
              <a:rPr lang="en-US" sz="1100" b="1" dirty="0">
                <a:solidFill>
                  <a:schemeClr val="tx2"/>
                </a:solidFill>
              </a:rPr>
              <a:t> Solar Power Plant’s installed generating capacity is 1 MW and the facility consists of 3,360 solar modules</a:t>
            </a:r>
            <a:r>
              <a:rPr lang="en-US" sz="1100" b="1" dirty="0" smtClean="0">
                <a:solidFill>
                  <a:schemeClr val="tx2"/>
                </a:solidFill>
              </a:rPr>
              <a:t>.</a:t>
            </a:r>
            <a:endParaRPr lang="ru-RU" sz="1100" b="1" dirty="0" smtClean="0">
              <a:solidFill>
                <a:schemeClr val="tx2"/>
              </a:solidFill>
            </a:endParaRPr>
          </a:p>
          <a:p>
            <a:pPr fontAlgn="base"/>
            <a:r>
              <a:rPr lang="en-US" sz="1100" b="1" dirty="0">
                <a:solidFill>
                  <a:schemeClr val="tx2"/>
                </a:solidFill>
                <a:hlinkClick r:id="rId5"/>
              </a:rPr>
              <a:t>https://</a:t>
            </a:r>
            <a:r>
              <a:rPr lang="en-US" sz="1100" b="1" dirty="0" smtClean="0">
                <a:solidFill>
                  <a:schemeClr val="tx2"/>
                </a:solidFill>
                <a:hlinkClick r:id="rId5"/>
              </a:rPr>
              <a:t>www.guinnessworldrecords.com/world-records/431435-most-northerly-solar-power-plant</a:t>
            </a:r>
            <a:endParaRPr lang="ru-RU" sz="1100" b="1" dirty="0" smtClean="0">
              <a:solidFill>
                <a:schemeClr val="tx2"/>
              </a:solidFill>
            </a:endParaRPr>
          </a:p>
          <a:p>
            <a:pPr fontAlgn="base"/>
            <a:endParaRPr lang="en-US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Приливные станции на Дальнем Востоке – крупнейшие энергетические </a:t>
            </a:r>
            <a:r>
              <a:rPr lang="ru-RU" sz="2400" b="1" dirty="0" err="1" smtClean="0">
                <a:solidFill>
                  <a:schemeClr val="tx2"/>
                </a:solidFill>
              </a:rPr>
              <a:t>мегапроекты</a:t>
            </a:r>
            <a:r>
              <a:rPr lang="ru-RU" sz="2400" b="1" dirty="0" smtClean="0">
                <a:solidFill>
                  <a:schemeClr val="tx2"/>
                </a:solidFill>
              </a:rPr>
              <a:t> будущего (?)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1" y="618341"/>
            <a:ext cx="417646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Крупнейший потенциальный энергетический проект в мире – приливная электростанция в </a:t>
            </a:r>
            <a:r>
              <a:rPr lang="ru-RU" sz="1400" b="1" dirty="0" err="1" smtClean="0">
                <a:solidFill>
                  <a:schemeClr val="tx2"/>
                </a:solidFill>
              </a:rPr>
              <a:t>Пенжинской</a:t>
            </a:r>
            <a:r>
              <a:rPr lang="ru-RU" sz="1400" b="1" dirty="0" smtClean="0">
                <a:solidFill>
                  <a:schemeClr val="tx2"/>
                </a:solidFill>
              </a:rPr>
              <a:t> губе.  </a:t>
            </a:r>
          </a:p>
          <a:p>
            <a:pPr marL="0" indent="0">
              <a:buNone/>
            </a:pPr>
            <a:r>
              <a:rPr lang="ru-RU" sz="1400" b="1" u="sng" dirty="0" err="1" smtClean="0">
                <a:solidFill>
                  <a:schemeClr val="tx2"/>
                </a:solidFill>
                <a:ea typeface="Calibri"/>
                <a:cs typeface="Times New Roman"/>
              </a:rPr>
              <a:t>Пенжинская</a:t>
            </a:r>
            <a:r>
              <a:rPr lang="ru-RU" sz="1400" b="1" u="sng" dirty="0" smtClean="0">
                <a:solidFill>
                  <a:schemeClr val="tx2"/>
                </a:solidFill>
                <a:ea typeface="Calibri"/>
                <a:cs typeface="Times New Roman"/>
              </a:rPr>
              <a:t> губа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Высота приливов 9-13 метров.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Мощность ПЭС: Северный створ – 21000 МВт (протяжённость 32 км, глубины до 26 м); Южный створ – 87000 МВт (протяжённость 72 км, глубины до 67 м)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Оценка стоимости: северный створ - </a:t>
            </a: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$60 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млрд.; южный створ - </a:t>
            </a:r>
            <a:r>
              <a:rPr lang="en-US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$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 200 млрд.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НИР ведутся с 1972 (институты </a:t>
            </a:r>
            <a:r>
              <a:rPr lang="ru-RU" sz="14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Гидропроект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 и НИИ энергетических сооружений)</a:t>
            </a:r>
          </a:p>
          <a:p>
            <a:pPr marL="0" indent="0">
              <a:buNone/>
            </a:pPr>
            <a:r>
              <a:rPr lang="ru-RU" sz="1400" b="1" u="sng" dirty="0" err="1" smtClean="0">
                <a:solidFill>
                  <a:schemeClr val="tx2"/>
                </a:solidFill>
                <a:ea typeface="Calibri"/>
                <a:cs typeface="Times New Roman"/>
              </a:rPr>
              <a:t>Тугурский</a:t>
            </a:r>
            <a:r>
              <a:rPr lang="ru-RU" sz="1400" b="1" u="sng" dirty="0" smtClean="0">
                <a:solidFill>
                  <a:schemeClr val="tx2"/>
                </a:solidFill>
                <a:ea typeface="Calibri"/>
                <a:cs typeface="Times New Roman"/>
              </a:rPr>
              <a:t> залив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Ширина залива у входа – 37 км, глубина – до 25 м. Высота прилива – 4,5-5 метров.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Проект ПЭС: мощность 10 000 МВт, ожидаемая годовая выработка электроэнергии – 20 </a:t>
            </a:r>
            <a:r>
              <a:rPr lang="ru-RU" sz="14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ТВтч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/год.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Преимущества: близость к магистралям и рынкам сбыта, возможность связки с </a:t>
            </a:r>
            <a:r>
              <a:rPr lang="ru-RU" sz="1500" b="1" dirty="0" smtClean="0">
                <a:solidFill>
                  <a:schemeClr val="tx2"/>
                </a:solidFill>
                <a:ea typeface="Calibri"/>
                <a:cs typeface="Times New Roman"/>
              </a:rPr>
              <a:t>водородной энергетикой</a:t>
            </a:r>
            <a:r>
              <a:rPr lang="ru-RU" sz="1400" b="1" dirty="0" smtClean="0">
                <a:solidFill>
                  <a:schemeClr val="tx2"/>
                </a:solidFill>
                <a:ea typeface="Calibri"/>
                <a:cs typeface="Times New Roman"/>
              </a:rPr>
              <a:t>, в частности, с  Сахалинским водородным проектом (Сахалинский водородный кластер) и возможностью производства водорода на экспорт в страны Восточной Азии. </a:t>
            </a:r>
          </a:p>
          <a:p>
            <a:pPr marL="0" indent="0">
              <a:buNone/>
            </a:pPr>
            <a:endParaRPr lang="ru-RU" sz="1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400" b="1" baseline="30000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400" b="1" baseline="30000" dirty="0" smtClean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390066" y="633567"/>
            <a:ext cx="4628490" cy="5436060"/>
            <a:chOff x="4390066" y="633567"/>
            <a:chExt cx="4628490" cy="5436060"/>
          </a:xfrm>
        </p:grpSpPr>
        <p:pic>
          <p:nvPicPr>
            <p:cNvPr id="8194" name="Picture 2" descr="http://fishbiosystem.ru/Map/Okhotsk%20Sea%2090f%20m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066" y="723720"/>
              <a:ext cx="4628490" cy="5345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7907779" y="633567"/>
              <a:ext cx="720080" cy="133712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Овал 8"/>
          <p:cNvSpPr/>
          <p:nvPr/>
        </p:nvSpPr>
        <p:spPr>
          <a:xfrm>
            <a:off x="4870564" y="2690203"/>
            <a:ext cx="504056" cy="6685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78899" y="995719"/>
            <a:ext cx="1528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tx2"/>
                </a:solidFill>
              </a:rPr>
              <a:t>Пенжинская</a:t>
            </a:r>
            <a:r>
              <a:rPr lang="ru-RU" sz="1400" b="1" dirty="0" smtClean="0">
                <a:solidFill>
                  <a:schemeClr val="tx2"/>
                </a:solidFill>
              </a:rPr>
              <a:t> губа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5830" y="2471919"/>
            <a:ext cx="1445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tx2"/>
                </a:solidFill>
              </a:rPr>
              <a:t>Тугурский</a:t>
            </a:r>
            <a:r>
              <a:rPr lang="ru-RU" sz="1400" b="1" dirty="0" smtClean="0">
                <a:solidFill>
                  <a:schemeClr val="tx2"/>
                </a:solidFill>
              </a:rPr>
              <a:t> залив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Генерирующие мощности и производство электроэнергии по источникам в мире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96666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i="1" dirty="0" smtClean="0">
                <a:solidFill>
                  <a:schemeClr val="tx2"/>
                </a:solidFill>
              </a:rPr>
              <a:t>https</a:t>
            </a:r>
            <a:r>
              <a:rPr lang="en-US" sz="1000" b="1" i="1" dirty="0">
                <a:solidFill>
                  <a:schemeClr val="tx2"/>
                </a:solidFill>
              </a:rPr>
              <a:t>://www.sites.google.com/a/eeseaec.org/eeseaec/energetika-stran-mira/ieo-2019-tendencii-razvitia-energetiki-2018-2050-gg</a:t>
            </a:r>
            <a:endParaRPr lang="ru-RU" sz="1000" b="1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778649"/>
              </p:ext>
            </p:extLst>
          </p:nvPr>
        </p:nvGraphicFramePr>
        <p:xfrm>
          <a:off x="331912" y="689019"/>
          <a:ext cx="40324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07976" y="496863"/>
            <a:ext cx="2880320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2"/>
                </a:solidFill>
              </a:rPr>
              <a:t>Генерирующие мощности, ГВт (2020)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5782" y="308019"/>
            <a:ext cx="2880320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2"/>
                </a:solidFill>
              </a:rPr>
              <a:t>Производство электроэнергии, </a:t>
            </a:r>
            <a:r>
              <a:rPr lang="ru-RU" sz="1200" b="1" dirty="0" err="1" smtClean="0">
                <a:solidFill>
                  <a:schemeClr val="tx2"/>
                </a:solidFill>
              </a:rPr>
              <a:t>ТВтч</a:t>
            </a:r>
            <a:r>
              <a:rPr lang="ru-RU" sz="1200" b="1" dirty="0" smtClean="0">
                <a:solidFill>
                  <a:schemeClr val="tx2"/>
                </a:solidFill>
              </a:rPr>
              <a:t> (2020)</a:t>
            </a:r>
            <a:endParaRPr lang="ru-RU" sz="12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146998"/>
              </p:ext>
            </p:extLst>
          </p:nvPr>
        </p:nvGraphicFramePr>
        <p:xfrm>
          <a:off x="4283968" y="658881"/>
          <a:ext cx="4608512" cy="279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02843"/>
              </p:ext>
            </p:extLst>
          </p:nvPr>
        </p:nvGraphicFramePr>
        <p:xfrm>
          <a:off x="251520" y="3953247"/>
          <a:ext cx="8784976" cy="300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589"/>
                <a:gridCol w="566838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Тип электростанции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Название, страна, мощность</a:t>
                      </a:r>
                      <a:endParaRPr lang="ru-RU" sz="1300" dirty="0"/>
                    </a:p>
                  </a:txBody>
                  <a:tcPr/>
                </a:tc>
              </a:tr>
              <a:tr h="32904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Тепловые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2"/>
                          </a:solidFill>
                        </a:rPr>
                        <a:t>Туокетуо</a:t>
                      </a: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 (Япония, угольная) – 6700 МВт, </a:t>
                      </a:r>
                      <a:r>
                        <a:rPr lang="ru-RU" sz="1300" dirty="0" err="1" smtClean="0">
                          <a:solidFill>
                            <a:schemeClr val="tx2"/>
                          </a:solidFill>
                        </a:rPr>
                        <a:t>Таеан</a:t>
                      </a: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 (Южная Корея, угольная) – 6100 МВт, </a:t>
                      </a:r>
                      <a:r>
                        <a:rPr lang="ru-RU" sz="1300" dirty="0" err="1" smtClean="0">
                          <a:solidFill>
                            <a:schemeClr val="tx2"/>
                          </a:solidFill>
                        </a:rPr>
                        <a:t>Данджин</a:t>
                      </a: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 (Южная Корея,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угольная) – 6000 МВт; </a:t>
                      </a:r>
                      <a:r>
                        <a:rPr lang="ru-RU" sz="1300" baseline="0" dirty="0" err="1" smtClean="0">
                          <a:solidFill>
                            <a:schemeClr val="tx2"/>
                          </a:solidFill>
                        </a:rPr>
                        <a:t>Сургутская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ГРЭС-2 (СССР/Россия, попутный газ (70%), природный газ(30%)) – 5700 МВт. 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9132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Атомные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2"/>
                          </a:solidFill>
                        </a:rPr>
                        <a:t>Касивадзаки-Карива</a:t>
                      </a: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 (Япония) – 8200 МВт, Брюс (Канада) – 6200 МВт, Запорожская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(СССР/Украина) – 6000 МВт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0769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Гидроэлектростанции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Три ущелья (Китай) – 22500 МВт, </a:t>
                      </a:r>
                      <a:r>
                        <a:rPr lang="ru-RU" sz="1300" dirty="0" err="1" smtClean="0">
                          <a:solidFill>
                            <a:schemeClr val="tx2"/>
                          </a:solidFill>
                        </a:rPr>
                        <a:t>Байхэтань</a:t>
                      </a: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 (строящаяся, Китай) – 16000 МВт,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300" baseline="0" dirty="0" err="1" smtClean="0">
                          <a:solidFill>
                            <a:schemeClr val="tx2"/>
                          </a:solidFill>
                        </a:rPr>
                        <a:t>Итайпу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(Бразилия, Парагвай) – 14000 МВт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5206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Ветровые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2"/>
                          </a:solidFill>
                        </a:rPr>
                        <a:t>Ганьсу</a:t>
                      </a: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 (Китай) – 13000 МВт, </a:t>
                      </a:r>
                      <a:r>
                        <a:rPr lang="ru-RU" sz="1300" dirty="0" err="1" smtClean="0">
                          <a:solidFill>
                            <a:schemeClr val="tx2"/>
                          </a:solidFill>
                        </a:rPr>
                        <a:t>Алта-Винд</a:t>
                      </a: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 (США) –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1550 МВт, </a:t>
                      </a:r>
                      <a:r>
                        <a:rPr lang="ru-RU" sz="1300" baseline="0" dirty="0" err="1" smtClean="0">
                          <a:solidFill>
                            <a:schemeClr val="tx2"/>
                          </a:solidFill>
                        </a:rPr>
                        <a:t>Муппандал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(Индия) – 1500 МВт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Солнечные 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solidFill>
                            <a:schemeClr val="tx2"/>
                          </a:solidFill>
                        </a:rPr>
                        <a:t>Бхадла</a:t>
                      </a:r>
                      <a:r>
                        <a:rPr lang="ru-RU" sz="1300" dirty="0" smtClean="0">
                          <a:solidFill>
                            <a:schemeClr val="tx2"/>
                          </a:solidFill>
                        </a:rPr>
                        <a:t> (Индия)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– 2245 МВт, </a:t>
                      </a:r>
                      <a:r>
                        <a:rPr lang="ru-RU" sz="1300" baseline="0" dirty="0" err="1" smtClean="0">
                          <a:solidFill>
                            <a:schemeClr val="tx2"/>
                          </a:solidFill>
                        </a:rPr>
                        <a:t>Павагада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(Индия) – 2050 МВт, </a:t>
                      </a:r>
                      <a:r>
                        <a:rPr lang="ru-RU" sz="1300" baseline="0" dirty="0" err="1" smtClean="0">
                          <a:solidFill>
                            <a:schemeClr val="tx2"/>
                          </a:solidFill>
                        </a:rPr>
                        <a:t>Тенггер</a:t>
                      </a:r>
                      <a:r>
                        <a:rPr lang="ru-RU" sz="1300" baseline="0" dirty="0" smtClean="0">
                          <a:solidFill>
                            <a:schemeClr val="tx2"/>
                          </a:solidFill>
                        </a:rPr>
                        <a:t> (Китай) – 1500 МВт 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414811" y="3638112"/>
            <a:ext cx="3375992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2"/>
                </a:solidFill>
              </a:rPr>
              <a:t>Крупнейшие электростанции мира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404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/>
                </a:solidFill>
              </a:rPr>
              <a:t>10 крупнейших в мире солнечных электростанций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03823"/>
              </p:ext>
            </p:extLst>
          </p:nvPr>
        </p:nvGraphicFramePr>
        <p:xfrm>
          <a:off x="251520" y="928648"/>
          <a:ext cx="8352927" cy="4314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3"/>
                <a:gridCol w="936104"/>
                <a:gridCol w="1152128"/>
                <a:gridCol w="1008112"/>
                <a:gridCol w="936104"/>
                <a:gridCol w="1584176"/>
              </a:tblGrid>
              <a:tr h="543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электростанции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Координаты, </a:t>
                      </a:r>
                      <a:r>
                        <a:rPr lang="ru-RU" sz="1400" baseline="300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широты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Мощность, МВт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Площадь, га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Год строительства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29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Солнечный парк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Бхадла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Bhadla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27</a:t>
                      </a:r>
                      <a:r>
                        <a:rPr lang="ru-RU" sz="1400" b="1" baseline="30000" dirty="0" smtClean="0">
                          <a:effectLst/>
                        </a:rPr>
                        <a:t>0</a:t>
                      </a:r>
                      <a:r>
                        <a:rPr lang="ru-RU" sz="1400" b="1" dirty="0" smtClean="0">
                          <a:effectLst/>
                        </a:rPr>
                        <a:t>32</a:t>
                      </a:r>
                      <a:r>
                        <a:rPr lang="en-US" sz="1400" b="1" dirty="0">
                          <a:effectLst/>
                        </a:rPr>
                        <a:t>’</a:t>
                      </a:r>
                      <a:r>
                        <a:rPr lang="ru-RU" sz="1400" b="1" dirty="0" err="1">
                          <a:effectLst/>
                        </a:rPr>
                        <a:t>с.ш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2 245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5 700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2020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297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Солнечный парк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Павагада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r>
                        <a:rPr lang="ru-RU" sz="1400" b="1" baseline="30000" dirty="0">
                          <a:effectLst/>
                        </a:rPr>
                        <a:t>0</a:t>
                      </a:r>
                      <a:r>
                        <a:rPr lang="ru-RU" sz="1400" b="1" dirty="0">
                          <a:effectLst/>
                        </a:rPr>
                        <a:t>06</a:t>
                      </a:r>
                      <a:r>
                        <a:rPr lang="en-US" sz="1400" b="1" dirty="0">
                          <a:effectLst/>
                        </a:rPr>
                        <a:t>’</a:t>
                      </a:r>
                      <a:r>
                        <a:rPr lang="ru-RU" sz="1400" b="1" dirty="0" err="1">
                          <a:effectLst/>
                        </a:rPr>
                        <a:t>с.ш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2 050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5 300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2019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3822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Солнечный  парк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Тенггер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Китай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37</a:t>
                      </a:r>
                      <a:r>
                        <a:rPr lang="ru-RU" sz="1400" b="1" baseline="30000" dirty="0">
                          <a:effectLst/>
                        </a:rPr>
                        <a:t>0</a:t>
                      </a:r>
                      <a:r>
                        <a:rPr lang="ru-RU" sz="1400" b="1" dirty="0">
                          <a:effectLst/>
                        </a:rPr>
                        <a:t>33</a:t>
                      </a:r>
                      <a:r>
                        <a:rPr lang="en-US" sz="1400" b="1" dirty="0">
                          <a:effectLst/>
                        </a:rPr>
                        <a:t>’</a:t>
                      </a:r>
                      <a:r>
                        <a:rPr lang="ru-RU" sz="1400" b="1" dirty="0" err="1">
                          <a:effectLst/>
                        </a:rPr>
                        <a:t>с.ш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1 547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4 300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2016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297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Солнечный парк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Бенбан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Египет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24</a:t>
                      </a:r>
                      <a:r>
                        <a:rPr lang="ru-RU" sz="1400" b="1" baseline="30000" dirty="0">
                          <a:effectLst/>
                        </a:rPr>
                        <a:t>0</a:t>
                      </a:r>
                      <a:r>
                        <a:rPr lang="ru-RU" sz="1400" b="1" dirty="0">
                          <a:effectLst/>
                        </a:rPr>
                        <a:t>27</a:t>
                      </a:r>
                      <a:r>
                        <a:rPr lang="en-US" sz="1400" b="1" dirty="0">
                          <a:effectLst/>
                        </a:rPr>
                        <a:t>’</a:t>
                      </a:r>
                      <a:r>
                        <a:rPr lang="ru-RU" sz="1400" b="1" dirty="0" err="1">
                          <a:effectLst/>
                        </a:rPr>
                        <a:t>с.ш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</a:t>
                      </a:r>
                      <a:r>
                        <a:rPr lang="en-US" sz="1400" b="1" dirty="0" smtClean="0">
                          <a:effectLst/>
                        </a:rPr>
                        <a:t>65</a:t>
                      </a:r>
                      <a:r>
                        <a:rPr lang="ru-RU" sz="1400" b="1" dirty="0" smtClean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3 720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2019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297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Нур Абу Даби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ОАЭ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</a:t>
                      </a:r>
                      <a:r>
                        <a:rPr lang="ru-RU" sz="1400" b="1" baseline="30000">
                          <a:effectLst/>
                        </a:rPr>
                        <a:t>0</a:t>
                      </a:r>
                      <a:r>
                        <a:rPr lang="ru-RU" sz="1400" b="1">
                          <a:effectLst/>
                        </a:rPr>
                        <a:t>27</a:t>
                      </a:r>
                      <a:r>
                        <a:rPr lang="en-US" sz="1400" b="1">
                          <a:effectLst/>
                        </a:rPr>
                        <a:t>’</a:t>
                      </a:r>
                      <a:r>
                        <a:rPr lang="ru-RU" sz="1400" b="1">
                          <a:effectLst/>
                        </a:rPr>
                        <a:t>с.ш.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1 177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2019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29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Солнечный парк Курнул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r>
                        <a:rPr lang="ru-RU" sz="1400" b="1" baseline="30000">
                          <a:effectLst/>
                        </a:rPr>
                        <a:t>0</a:t>
                      </a:r>
                      <a:r>
                        <a:rPr lang="ru-RU" sz="1400" b="1">
                          <a:effectLst/>
                        </a:rPr>
                        <a:t>41</a:t>
                      </a:r>
                      <a:r>
                        <a:rPr lang="en-US" sz="1400" b="1">
                          <a:effectLst/>
                        </a:rPr>
                        <a:t>’</a:t>
                      </a:r>
                      <a:r>
                        <a:rPr lang="ru-RU" sz="1400" b="1">
                          <a:effectLst/>
                        </a:rPr>
                        <a:t>с.ш.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1 000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2 400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2017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29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Солнечная станция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Датонг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Китай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</a:t>
                      </a:r>
                      <a:r>
                        <a:rPr lang="ru-RU" sz="1400" b="1" baseline="30000">
                          <a:effectLst/>
                        </a:rPr>
                        <a:t>0</a:t>
                      </a:r>
                      <a:r>
                        <a:rPr lang="ru-RU" sz="1400" b="1">
                          <a:effectLst/>
                        </a:rPr>
                        <a:t>04</a:t>
                      </a:r>
                      <a:r>
                        <a:rPr lang="en-US" sz="1400" b="1">
                          <a:effectLst/>
                        </a:rPr>
                        <a:t>’</a:t>
                      </a:r>
                      <a:r>
                        <a:rPr lang="ru-RU" sz="1400" b="1">
                          <a:effectLst/>
                        </a:rPr>
                        <a:t>с.ш.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1 000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1 000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2016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29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Солнечный парк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Кунта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r>
                        <a:rPr lang="ru-RU" sz="1400" b="1" baseline="30000">
                          <a:effectLst/>
                        </a:rPr>
                        <a:t>0</a:t>
                      </a:r>
                      <a:r>
                        <a:rPr lang="ru-RU" sz="1400" b="1">
                          <a:effectLst/>
                        </a:rPr>
                        <a:t>01</a:t>
                      </a:r>
                      <a:r>
                        <a:rPr lang="en-US" sz="1400" b="1">
                          <a:effectLst/>
                        </a:rPr>
                        <a:t>’</a:t>
                      </a:r>
                      <a:r>
                        <a:rPr lang="ru-RU" sz="1400" b="1">
                          <a:effectLst/>
                        </a:rPr>
                        <a:t>с.ш.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3 200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2020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293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Солнечный парк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Лунъянся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Китай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36</a:t>
                      </a:r>
                      <a:r>
                        <a:rPr lang="ru-RU" sz="1400" b="1" baseline="30000">
                          <a:effectLst/>
                        </a:rPr>
                        <a:t>0</a:t>
                      </a:r>
                      <a:r>
                        <a:rPr lang="ru-RU" sz="1400" b="1">
                          <a:effectLst/>
                        </a:rPr>
                        <a:t>11</a:t>
                      </a:r>
                      <a:r>
                        <a:rPr lang="en-US" sz="1400" b="1">
                          <a:effectLst/>
                        </a:rPr>
                        <a:t>’</a:t>
                      </a:r>
                      <a:r>
                        <a:rPr lang="ru-RU" sz="1400" b="1">
                          <a:effectLst/>
                        </a:rPr>
                        <a:t>с.ш.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2015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  <a:tr h="2038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Солнечный парк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</a:rPr>
                        <a:t>Вильянуэва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Мексика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</a:t>
                      </a:r>
                      <a:r>
                        <a:rPr lang="ru-RU" sz="1400" b="1" baseline="30000" dirty="0">
                          <a:effectLst/>
                        </a:rPr>
                        <a:t>0</a:t>
                      </a:r>
                      <a:r>
                        <a:rPr lang="ru-RU" sz="1400" b="1" dirty="0">
                          <a:effectLst/>
                        </a:rPr>
                        <a:t>36</a:t>
                      </a:r>
                      <a:r>
                        <a:rPr lang="en-US" sz="1400" b="1" dirty="0">
                          <a:effectLst/>
                        </a:rPr>
                        <a:t>’</a:t>
                      </a:r>
                      <a:r>
                        <a:rPr lang="ru-RU" sz="1400" b="1" dirty="0" err="1">
                          <a:effectLst/>
                        </a:rPr>
                        <a:t>с.ш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828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2018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4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1393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/>
                </a:solidFill>
              </a:rPr>
              <a:t>10 крупнейших в мире </a:t>
            </a:r>
            <a:r>
              <a:rPr lang="ru-RU" sz="1800" b="1" dirty="0" err="1" smtClean="0">
                <a:solidFill>
                  <a:schemeClr val="tx2"/>
                </a:solidFill>
              </a:rPr>
              <a:t>ветроэлектростанций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28763"/>
              </p:ext>
            </p:extLst>
          </p:nvPr>
        </p:nvGraphicFramePr>
        <p:xfrm>
          <a:off x="25609" y="692696"/>
          <a:ext cx="8722855" cy="533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6231"/>
                <a:gridCol w="1440160"/>
                <a:gridCol w="1728192"/>
                <a:gridCol w="2448272"/>
              </a:tblGrid>
              <a:tr h="790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электростанции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Страна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Координаты, </a:t>
                      </a:r>
                      <a:r>
                        <a:rPr lang="ru-RU" sz="1600" baseline="30000" dirty="0">
                          <a:effectLst/>
                        </a:rPr>
                        <a:t>0</a:t>
                      </a:r>
                      <a:r>
                        <a:rPr lang="ru-RU" sz="1600" dirty="0">
                          <a:effectLst/>
                        </a:rPr>
                        <a:t>широты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Мощность, МВт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Ветропарк Ганьсу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Китай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r>
                        <a:rPr lang="ru-RU" sz="1600" b="1" baseline="30000" dirty="0">
                          <a:effectLst/>
                        </a:rPr>
                        <a:t>0</a:t>
                      </a:r>
                      <a:r>
                        <a:rPr lang="ru-RU" sz="1600" b="1" dirty="0">
                          <a:effectLst/>
                        </a:rPr>
                        <a:t>12</a:t>
                      </a:r>
                      <a:r>
                        <a:rPr lang="en-US" sz="1600" b="1" dirty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13 000</a:t>
                      </a:r>
                      <a:r>
                        <a:rPr lang="en-US" sz="1600" b="1" dirty="0" smtClean="0">
                          <a:effectLst/>
                        </a:rPr>
                        <a:t> (</a:t>
                      </a:r>
                      <a:r>
                        <a:rPr lang="ru-RU" sz="1600" b="1" dirty="0" smtClean="0">
                          <a:effectLst/>
                        </a:rPr>
                        <a:t>план</a:t>
                      </a:r>
                      <a:r>
                        <a:rPr lang="ru-RU" sz="1600" b="1" baseline="0" dirty="0" smtClean="0">
                          <a:effectLst/>
                        </a:rPr>
                        <a:t> 20 000 МВт)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Энергетический центр Альта-</a:t>
                      </a:r>
                      <a:r>
                        <a:rPr lang="ru-RU" sz="1600" dirty="0" err="1">
                          <a:effectLst/>
                        </a:rPr>
                        <a:t>Винд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США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35</a:t>
                      </a:r>
                      <a:r>
                        <a:rPr lang="ru-RU" sz="1600" b="1" baseline="30000" dirty="0">
                          <a:effectLst/>
                        </a:rPr>
                        <a:t>0</a:t>
                      </a:r>
                      <a:r>
                        <a:rPr lang="ru-RU" sz="1600" b="1" dirty="0">
                          <a:effectLst/>
                        </a:rPr>
                        <a:t>1</a:t>
                      </a:r>
                      <a:r>
                        <a:rPr lang="en-US" sz="1600" b="1" dirty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1 548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Ветропарк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Муппандал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8</a:t>
                      </a:r>
                      <a:r>
                        <a:rPr lang="ru-RU" sz="1600" b="1" baseline="30000" dirty="0" smtClean="0">
                          <a:effectLst/>
                        </a:rPr>
                        <a:t>0</a:t>
                      </a:r>
                      <a:r>
                        <a:rPr lang="ru-RU" sz="1600" b="1" dirty="0" smtClean="0">
                          <a:effectLst/>
                        </a:rPr>
                        <a:t>16</a:t>
                      </a:r>
                      <a:r>
                        <a:rPr lang="en-US" sz="1600" b="1" dirty="0" smtClean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</a:t>
                      </a:r>
                      <a:r>
                        <a:rPr lang="ru-RU" sz="1600" b="1" dirty="0" smtClean="0">
                          <a:effectLst/>
                        </a:rPr>
                        <a:t>500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Ветропарк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Джайсалмер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Индия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</a:t>
                      </a:r>
                      <a:r>
                        <a:rPr lang="ru-RU" sz="1600" b="1" baseline="30000" dirty="0">
                          <a:effectLst/>
                        </a:rPr>
                        <a:t>0</a:t>
                      </a:r>
                      <a:r>
                        <a:rPr lang="ru-RU" sz="1600" b="1" dirty="0">
                          <a:effectLst/>
                        </a:rPr>
                        <a:t>27</a:t>
                      </a:r>
                      <a:r>
                        <a:rPr lang="en-US" sz="1600" b="1" dirty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1 500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Ветропарк Лос-Вьентос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США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</a:t>
                      </a:r>
                      <a:r>
                        <a:rPr lang="ru-RU" sz="1600" b="1" baseline="30000" dirty="0">
                          <a:effectLst/>
                        </a:rPr>
                        <a:t>0</a:t>
                      </a:r>
                      <a:r>
                        <a:rPr lang="ru-RU" sz="1600" b="1" dirty="0">
                          <a:effectLst/>
                        </a:rPr>
                        <a:t>20</a:t>
                      </a:r>
                      <a:r>
                        <a:rPr lang="en-US" sz="1600" b="1" dirty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912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Ветропарк Шефферд-Флэт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США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45</a:t>
                      </a:r>
                      <a:r>
                        <a:rPr lang="ru-RU" sz="1600" b="1" baseline="30000" dirty="0">
                          <a:effectLst/>
                        </a:rPr>
                        <a:t>0</a:t>
                      </a:r>
                      <a:r>
                        <a:rPr lang="ru-RU" sz="1600" b="1" dirty="0">
                          <a:effectLst/>
                        </a:rPr>
                        <a:t>42</a:t>
                      </a:r>
                      <a:r>
                        <a:rPr lang="en-US" sz="1600" b="1" dirty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845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Ветропарк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Маркбюдген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Швеция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65</a:t>
                      </a:r>
                      <a:r>
                        <a:rPr lang="ru-RU" sz="1600" b="1" baseline="30000" dirty="0">
                          <a:effectLst/>
                        </a:rPr>
                        <a:t>0</a:t>
                      </a:r>
                      <a:r>
                        <a:rPr lang="ru-RU" sz="1600" b="1" dirty="0">
                          <a:effectLst/>
                        </a:rPr>
                        <a:t>25</a:t>
                      </a:r>
                      <a:r>
                        <a:rPr lang="en-US" sz="1600" b="1" dirty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814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Ветропарк Мидоу-Лейк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США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r>
                        <a:rPr lang="ru-RU" sz="1600" b="1" baseline="30000" dirty="0">
                          <a:effectLst/>
                        </a:rPr>
                        <a:t>0</a:t>
                      </a:r>
                      <a:r>
                        <a:rPr lang="ru-RU" sz="1600" b="1" dirty="0">
                          <a:effectLst/>
                        </a:rPr>
                        <a:t>36</a:t>
                      </a:r>
                      <a:r>
                        <a:rPr lang="en-US" sz="1600" b="1" dirty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801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Ветропарк</a:t>
                      </a:r>
                      <a:r>
                        <a:rPr lang="ru-RU" sz="1600" dirty="0">
                          <a:effectLst/>
                        </a:rPr>
                        <a:t> Роско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США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32</a:t>
                      </a:r>
                      <a:r>
                        <a:rPr lang="ru-RU" sz="1600" b="1" baseline="30000" dirty="0">
                          <a:effectLst/>
                        </a:rPr>
                        <a:t>0</a:t>
                      </a:r>
                      <a:r>
                        <a:rPr lang="ru-RU" sz="1600" b="1" dirty="0">
                          <a:effectLst/>
                        </a:rPr>
                        <a:t>16</a:t>
                      </a:r>
                      <a:r>
                        <a:rPr lang="en-US" sz="1600" b="1" dirty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782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Ветроэнергетический центр </a:t>
                      </a:r>
                      <a:r>
                        <a:rPr lang="ru-RU" sz="1600" dirty="0" err="1">
                          <a:effectLst/>
                        </a:rPr>
                        <a:t>Хорс-Холлоу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США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32</a:t>
                      </a:r>
                      <a:r>
                        <a:rPr lang="ru-RU" sz="1600" b="1" baseline="30000" dirty="0">
                          <a:effectLst/>
                        </a:rPr>
                        <a:t>0</a:t>
                      </a:r>
                      <a:r>
                        <a:rPr lang="ru-RU" sz="1600" b="1" dirty="0">
                          <a:effectLst/>
                        </a:rPr>
                        <a:t>11</a:t>
                      </a:r>
                      <a:r>
                        <a:rPr lang="en-US" sz="1600" b="1" dirty="0">
                          <a:effectLst/>
                        </a:rPr>
                        <a:t>’</a:t>
                      </a:r>
                      <a:r>
                        <a:rPr lang="ru-RU" sz="1600" b="1" dirty="0" err="1">
                          <a:effectLst/>
                        </a:rPr>
                        <a:t>с.ш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736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timira.ru/konturnaya-karta-mira-geograf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r="20369" b="52577"/>
          <a:stretch/>
        </p:blipFill>
        <p:spPr bwMode="auto">
          <a:xfrm>
            <a:off x="68672" y="61212"/>
            <a:ext cx="89644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381598" y="522772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426264" y="3640028"/>
            <a:ext cx="222851" cy="246221"/>
            <a:chOff x="6394514" y="3690828"/>
            <a:chExt cx="222851" cy="246221"/>
          </a:xfrm>
        </p:grpSpPr>
        <p:sp>
          <p:nvSpPr>
            <p:cNvPr id="6" name="Овал 5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1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02044" y="5334765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rgbClr val="FF0000"/>
                </a:solidFill>
              </a:rPr>
              <a:t>Бхадла</a:t>
            </a:r>
            <a:r>
              <a:rPr lang="ru-RU" sz="800" b="1" dirty="0" smtClean="0">
                <a:solidFill>
                  <a:srgbClr val="FF0000"/>
                </a:solidFill>
              </a:rPr>
              <a:t> (</a:t>
            </a:r>
            <a:r>
              <a:rPr lang="en-US" sz="800" b="1" dirty="0" err="1" smtClean="0">
                <a:solidFill>
                  <a:srgbClr val="FF0000"/>
                </a:solidFill>
              </a:rPr>
              <a:t>Bhadla</a:t>
            </a:r>
            <a:r>
              <a:rPr lang="ru-RU" sz="8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rgbClr val="FF0000"/>
                </a:solidFill>
              </a:rPr>
              <a:t>Павагада</a:t>
            </a:r>
            <a:r>
              <a:rPr lang="ru-RU" sz="800" b="1" dirty="0" smtClean="0">
                <a:solidFill>
                  <a:srgbClr val="FF0000"/>
                </a:solidFill>
              </a:rPr>
              <a:t> (</a:t>
            </a:r>
            <a:r>
              <a:rPr lang="en-US" sz="800" b="1" dirty="0" err="1" smtClean="0">
                <a:solidFill>
                  <a:srgbClr val="FF0000"/>
                </a:solidFill>
              </a:rPr>
              <a:t>Pavagada</a:t>
            </a:r>
            <a:r>
              <a:rPr lang="en-US" sz="8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rgbClr val="FF0000"/>
                </a:solidFill>
              </a:rPr>
              <a:t>Тенггер</a:t>
            </a:r>
            <a:r>
              <a:rPr lang="ru-RU" sz="800" b="1" dirty="0" smtClean="0">
                <a:solidFill>
                  <a:srgbClr val="FF0000"/>
                </a:solidFill>
              </a:rPr>
              <a:t> (</a:t>
            </a:r>
            <a:r>
              <a:rPr lang="en-US" sz="800" b="1" dirty="0" err="1" smtClean="0">
                <a:solidFill>
                  <a:srgbClr val="FF0000"/>
                </a:solidFill>
              </a:rPr>
              <a:t>Tengger</a:t>
            </a:r>
            <a:r>
              <a:rPr lang="en-US" sz="8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rgbClr val="FF0000"/>
                </a:solidFill>
              </a:rPr>
              <a:t>Бенбан</a:t>
            </a:r>
            <a:r>
              <a:rPr lang="ru-RU" sz="800" b="1" dirty="0" smtClean="0">
                <a:solidFill>
                  <a:srgbClr val="FF0000"/>
                </a:solidFill>
              </a:rPr>
              <a:t> </a:t>
            </a:r>
            <a:r>
              <a:rPr lang="en-US" sz="800" b="1" dirty="0" smtClean="0">
                <a:solidFill>
                  <a:srgbClr val="FF0000"/>
                </a:solidFill>
              </a:rPr>
              <a:t>(</a:t>
            </a:r>
            <a:r>
              <a:rPr lang="en-US" sz="800" b="1" dirty="0" err="1" smtClean="0">
                <a:solidFill>
                  <a:srgbClr val="FF0000"/>
                </a:solidFill>
              </a:rPr>
              <a:t>Benban</a:t>
            </a:r>
            <a:r>
              <a:rPr lang="en-US" sz="800" b="1" dirty="0" smtClean="0">
                <a:solidFill>
                  <a:srgbClr val="FF0000"/>
                </a:solidFill>
              </a:rPr>
              <a:t>)</a:t>
            </a:r>
            <a:endParaRPr lang="ru-RU" sz="800" b="1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rgbClr val="FF0000"/>
                </a:solidFill>
              </a:rPr>
              <a:t>Нур</a:t>
            </a:r>
            <a:r>
              <a:rPr lang="ru-RU" sz="800" b="1" dirty="0" smtClean="0">
                <a:solidFill>
                  <a:srgbClr val="FF0000"/>
                </a:solidFill>
              </a:rPr>
              <a:t> Абу Даби (</a:t>
            </a:r>
            <a:r>
              <a:rPr lang="en-US" sz="800" b="1" dirty="0" smtClean="0">
                <a:solidFill>
                  <a:srgbClr val="FF0000"/>
                </a:solidFill>
              </a:rPr>
              <a:t>Noor Abu Dhabi)</a:t>
            </a:r>
          </a:p>
          <a:p>
            <a:pPr marL="228600" indent="-228600">
              <a:buAutoNum type="arabicPeriod"/>
            </a:pPr>
            <a:r>
              <a:rPr lang="ru-RU" sz="800" b="1" dirty="0" smtClean="0">
                <a:solidFill>
                  <a:srgbClr val="FF0000"/>
                </a:solidFill>
              </a:rPr>
              <a:t>Курнул </a:t>
            </a:r>
            <a:r>
              <a:rPr lang="en-US" sz="800" b="1" dirty="0" smtClean="0">
                <a:solidFill>
                  <a:srgbClr val="FF0000"/>
                </a:solidFill>
              </a:rPr>
              <a:t>(Kurnool)</a:t>
            </a:r>
            <a:endParaRPr lang="ru-RU" sz="800" b="1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rgbClr val="FF0000"/>
                </a:solidFill>
              </a:rPr>
              <a:t>Датонг</a:t>
            </a:r>
            <a:r>
              <a:rPr lang="ru-RU" sz="800" b="1" dirty="0" smtClean="0">
                <a:solidFill>
                  <a:srgbClr val="FF0000"/>
                </a:solidFill>
              </a:rPr>
              <a:t> (</a:t>
            </a:r>
            <a:r>
              <a:rPr lang="en-US" sz="800" b="1" dirty="0" smtClean="0">
                <a:solidFill>
                  <a:srgbClr val="FF0000"/>
                </a:solidFill>
              </a:rPr>
              <a:t>Datong)</a:t>
            </a:r>
            <a:endParaRPr lang="ru-RU" sz="800" b="1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rgbClr val="FF0000"/>
                </a:solidFill>
              </a:rPr>
              <a:t>Кунта</a:t>
            </a:r>
            <a:r>
              <a:rPr lang="ru-RU" sz="800" b="1" dirty="0" smtClean="0">
                <a:solidFill>
                  <a:srgbClr val="FF0000"/>
                </a:solidFill>
              </a:rPr>
              <a:t> (</a:t>
            </a:r>
            <a:r>
              <a:rPr lang="en-US" sz="800" b="1" dirty="0" err="1" smtClean="0">
                <a:solidFill>
                  <a:srgbClr val="FF0000"/>
                </a:solidFill>
              </a:rPr>
              <a:t>Kunta</a:t>
            </a:r>
            <a:r>
              <a:rPr lang="en-US" sz="8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rgbClr val="FF0000"/>
                </a:solidFill>
              </a:rPr>
              <a:t>Лунъянся</a:t>
            </a:r>
            <a:r>
              <a:rPr lang="ru-RU" sz="800" b="1" dirty="0" smtClean="0">
                <a:solidFill>
                  <a:srgbClr val="FF0000"/>
                </a:solidFill>
              </a:rPr>
              <a:t> (</a:t>
            </a:r>
            <a:r>
              <a:rPr lang="en-US" sz="800" b="1" dirty="0" err="1" smtClean="0">
                <a:solidFill>
                  <a:srgbClr val="FF0000"/>
                </a:solidFill>
              </a:rPr>
              <a:t>Longyangxia</a:t>
            </a:r>
            <a:r>
              <a:rPr lang="ru-RU" sz="8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rgbClr val="FF0000"/>
                </a:solidFill>
              </a:rPr>
              <a:t>Вильянуэва</a:t>
            </a:r>
            <a:r>
              <a:rPr lang="ru-RU" sz="800" b="1" dirty="0" smtClean="0">
                <a:solidFill>
                  <a:srgbClr val="FF0000"/>
                </a:solidFill>
              </a:rPr>
              <a:t> (</a:t>
            </a:r>
            <a:r>
              <a:rPr lang="en-US" sz="800" b="1" dirty="0" smtClean="0">
                <a:solidFill>
                  <a:srgbClr val="FF0000"/>
                </a:solidFill>
              </a:rPr>
              <a:t>Villanueva)</a:t>
            </a:r>
            <a:endParaRPr lang="ru-RU" sz="800" b="1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ru-RU" sz="8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38082" y="4407408"/>
            <a:ext cx="222851" cy="246221"/>
            <a:chOff x="6394514" y="3690828"/>
            <a:chExt cx="222851" cy="246221"/>
          </a:xfrm>
        </p:grpSpPr>
        <p:sp>
          <p:nvSpPr>
            <p:cNvPr id="11" name="Овал 10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</a:rPr>
                <a:t>2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333995" y="2924944"/>
            <a:ext cx="222851" cy="246221"/>
            <a:chOff x="6394514" y="3690828"/>
            <a:chExt cx="222851" cy="246221"/>
          </a:xfrm>
        </p:grpSpPr>
        <p:sp>
          <p:nvSpPr>
            <p:cNvPr id="14" name="Овал 13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3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014137" y="3772510"/>
            <a:ext cx="222851" cy="246221"/>
            <a:chOff x="6394514" y="3690828"/>
            <a:chExt cx="222851" cy="246221"/>
          </a:xfrm>
        </p:grpSpPr>
        <p:sp>
          <p:nvSpPr>
            <p:cNvPr id="17" name="Овал 16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4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23831" y="3862991"/>
            <a:ext cx="222851" cy="246221"/>
            <a:chOff x="6394514" y="3690828"/>
            <a:chExt cx="222851" cy="246221"/>
          </a:xfrm>
        </p:grpSpPr>
        <p:sp>
          <p:nvSpPr>
            <p:cNvPr id="20" name="Овал 19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</a:rPr>
                <a:t>5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90459" y="4331184"/>
            <a:ext cx="222851" cy="246221"/>
            <a:chOff x="6394514" y="3690828"/>
            <a:chExt cx="222851" cy="246221"/>
          </a:xfrm>
        </p:grpSpPr>
        <p:sp>
          <p:nvSpPr>
            <p:cNvPr id="23" name="Овал 22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</a:rPr>
                <a:t>6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414950" y="2791564"/>
            <a:ext cx="222851" cy="246221"/>
            <a:chOff x="6394514" y="3690828"/>
            <a:chExt cx="222851" cy="246221"/>
          </a:xfrm>
        </p:grpSpPr>
        <p:sp>
          <p:nvSpPr>
            <p:cNvPr id="26" name="Овал 25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12014" y="4503628"/>
            <a:ext cx="222851" cy="246221"/>
            <a:chOff x="6394514" y="3690828"/>
            <a:chExt cx="222851" cy="246221"/>
          </a:xfrm>
        </p:grpSpPr>
        <p:sp>
          <p:nvSpPr>
            <p:cNvPr id="29" name="Овал 28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</a:rPr>
                <a:t>8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268299" y="3035856"/>
            <a:ext cx="222851" cy="246221"/>
            <a:chOff x="6394514" y="3690828"/>
            <a:chExt cx="222851" cy="246221"/>
          </a:xfrm>
        </p:grpSpPr>
        <p:sp>
          <p:nvSpPr>
            <p:cNvPr id="32" name="Овал 31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9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Овал 34"/>
          <p:cNvSpPr/>
          <p:nvPr/>
        </p:nvSpPr>
        <p:spPr>
          <a:xfrm>
            <a:off x="614722" y="353082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82712" y="3403518"/>
            <a:ext cx="366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10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469935" y="5227725"/>
            <a:ext cx="144016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650004" y="5372506"/>
            <a:ext cx="25223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chemeClr val="tx2"/>
                </a:solidFill>
              </a:rPr>
              <a:t>Ганьсу</a:t>
            </a:r>
            <a:r>
              <a:rPr lang="ru-RU" sz="800" b="1" dirty="0" smtClean="0">
                <a:solidFill>
                  <a:schemeClr val="tx2"/>
                </a:solidFill>
              </a:rPr>
              <a:t> (</a:t>
            </a:r>
            <a:r>
              <a:rPr lang="en-US" sz="800" b="1" dirty="0" smtClean="0">
                <a:solidFill>
                  <a:schemeClr val="tx2"/>
                </a:solidFill>
              </a:rPr>
              <a:t>Gansu</a:t>
            </a:r>
            <a:r>
              <a:rPr lang="ru-RU" sz="800" b="1" dirty="0" smtClean="0">
                <a:solidFill>
                  <a:schemeClr val="tx2"/>
                </a:solidFill>
              </a:rPr>
              <a:t>)</a:t>
            </a:r>
            <a:endParaRPr lang="en-US" sz="8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r>
              <a:rPr lang="ru-RU" sz="800" b="1" dirty="0" smtClean="0">
                <a:solidFill>
                  <a:schemeClr val="tx2"/>
                </a:solidFill>
              </a:rPr>
              <a:t>Альта </a:t>
            </a:r>
            <a:r>
              <a:rPr lang="ru-RU" sz="800" b="1" dirty="0" err="1" smtClean="0">
                <a:solidFill>
                  <a:schemeClr val="tx2"/>
                </a:solidFill>
              </a:rPr>
              <a:t>Винд</a:t>
            </a:r>
            <a:r>
              <a:rPr lang="ru-RU" sz="800" b="1" dirty="0" smtClean="0">
                <a:solidFill>
                  <a:schemeClr val="tx2"/>
                </a:solidFill>
              </a:rPr>
              <a:t> (</a:t>
            </a:r>
            <a:r>
              <a:rPr lang="en-US" sz="800" b="1" dirty="0">
                <a:solidFill>
                  <a:schemeClr val="tx2"/>
                </a:solidFill>
              </a:rPr>
              <a:t>Alta Wind Energy Center</a:t>
            </a:r>
            <a:r>
              <a:rPr lang="en-US" sz="800" dirty="0">
                <a:solidFill>
                  <a:schemeClr val="tx2"/>
                </a:solidFill>
              </a:rPr>
              <a:t> (AWEC), also known as </a:t>
            </a:r>
            <a:r>
              <a:rPr lang="en-US" sz="800" b="1" dirty="0">
                <a:solidFill>
                  <a:schemeClr val="tx2"/>
                </a:solidFill>
              </a:rPr>
              <a:t>Mojave Wind </a:t>
            </a:r>
            <a:r>
              <a:rPr lang="en-US" sz="800" b="1" dirty="0" smtClean="0">
                <a:solidFill>
                  <a:schemeClr val="tx2"/>
                </a:solidFill>
              </a:rPr>
              <a:t>Farm</a:t>
            </a:r>
            <a:r>
              <a:rPr lang="ru-RU" sz="800" b="1" dirty="0" smtClean="0">
                <a:solidFill>
                  <a:schemeClr val="tx2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chemeClr val="tx2"/>
                </a:solidFill>
              </a:rPr>
              <a:t>Муппандал</a:t>
            </a:r>
            <a:r>
              <a:rPr lang="ru-RU" sz="800" b="1" dirty="0" smtClean="0">
                <a:solidFill>
                  <a:schemeClr val="tx2"/>
                </a:solidFill>
              </a:rPr>
              <a:t> (</a:t>
            </a:r>
            <a:r>
              <a:rPr lang="en-US" sz="800" b="1" dirty="0" err="1" smtClean="0">
                <a:solidFill>
                  <a:schemeClr val="tx2"/>
                </a:solidFill>
              </a:rPr>
              <a:t>Muppandal</a:t>
            </a:r>
            <a:r>
              <a:rPr lang="en-US" sz="800" b="1" dirty="0" smtClean="0">
                <a:solidFill>
                  <a:schemeClr val="tx2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800" b="1" dirty="0" err="1" smtClean="0">
                <a:solidFill>
                  <a:schemeClr val="tx2"/>
                </a:solidFill>
              </a:rPr>
              <a:t>Джайсалмер</a:t>
            </a:r>
            <a:r>
              <a:rPr lang="ru-RU" sz="800" b="1" dirty="0" smtClean="0">
                <a:solidFill>
                  <a:schemeClr val="tx2"/>
                </a:solidFill>
              </a:rPr>
              <a:t> (</a:t>
            </a:r>
            <a:r>
              <a:rPr lang="en-US" sz="800" b="1" dirty="0" smtClean="0">
                <a:solidFill>
                  <a:schemeClr val="tx2"/>
                </a:solidFill>
              </a:rPr>
              <a:t>Jaisalmer)</a:t>
            </a:r>
          </a:p>
          <a:p>
            <a:pPr marL="228600" indent="-228600">
              <a:buAutoNum type="arabicPeriod"/>
            </a:pPr>
            <a:r>
              <a:rPr lang="ru-RU" sz="800" b="1" dirty="0" smtClean="0">
                <a:solidFill>
                  <a:schemeClr val="tx2"/>
                </a:solidFill>
              </a:rPr>
              <a:t>Лос-</a:t>
            </a:r>
            <a:r>
              <a:rPr lang="ru-RU" sz="800" b="1" dirty="0" err="1" smtClean="0">
                <a:solidFill>
                  <a:schemeClr val="tx2"/>
                </a:solidFill>
              </a:rPr>
              <a:t>Вьентос</a:t>
            </a:r>
            <a:r>
              <a:rPr lang="ru-RU" sz="800" b="1" dirty="0" smtClean="0">
                <a:solidFill>
                  <a:schemeClr val="tx2"/>
                </a:solidFill>
              </a:rPr>
              <a:t> </a:t>
            </a:r>
            <a:r>
              <a:rPr lang="en-US" sz="800" b="1" dirty="0" smtClean="0">
                <a:solidFill>
                  <a:schemeClr val="tx2"/>
                </a:solidFill>
              </a:rPr>
              <a:t>(Los </a:t>
            </a:r>
            <a:r>
              <a:rPr lang="en-US" sz="800" b="1" dirty="0" err="1" smtClean="0">
                <a:solidFill>
                  <a:schemeClr val="tx2"/>
                </a:solidFill>
              </a:rPr>
              <a:t>Vientos</a:t>
            </a:r>
            <a:r>
              <a:rPr lang="en-US" sz="800" b="1" dirty="0" smtClean="0">
                <a:solidFill>
                  <a:schemeClr val="tx2"/>
                </a:solidFill>
              </a:rPr>
              <a:t>)</a:t>
            </a:r>
            <a:endParaRPr lang="ru-RU" sz="8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r>
              <a:rPr lang="ru-RU" sz="800" b="1" dirty="0" err="1">
                <a:solidFill>
                  <a:schemeClr val="tx2"/>
                </a:solidFill>
              </a:rPr>
              <a:t>Шефферд</a:t>
            </a:r>
            <a:r>
              <a:rPr lang="en-US" sz="800" b="1" dirty="0">
                <a:solidFill>
                  <a:schemeClr val="tx2"/>
                </a:solidFill>
              </a:rPr>
              <a:t>-</a:t>
            </a:r>
            <a:r>
              <a:rPr lang="ru-RU" sz="800" b="1" dirty="0" err="1">
                <a:solidFill>
                  <a:schemeClr val="tx2"/>
                </a:solidFill>
              </a:rPr>
              <a:t>Флэт</a:t>
            </a:r>
            <a:r>
              <a:rPr lang="en-US" sz="800" b="1" dirty="0">
                <a:solidFill>
                  <a:schemeClr val="tx2"/>
                </a:solidFill>
              </a:rPr>
              <a:t> (Shepherds Flat</a:t>
            </a:r>
            <a:r>
              <a:rPr lang="en-US" sz="800" b="1" dirty="0" smtClean="0">
                <a:solidFill>
                  <a:schemeClr val="tx2"/>
                </a:solidFill>
              </a:rPr>
              <a:t>)</a:t>
            </a:r>
            <a:r>
              <a:rPr lang="ru-RU" sz="800" b="1" dirty="0" smtClean="0">
                <a:solidFill>
                  <a:schemeClr val="tx2"/>
                </a:solidFill>
              </a:rPr>
              <a:t> </a:t>
            </a:r>
          </a:p>
          <a:p>
            <a:pPr marL="228600" indent="-228600">
              <a:buAutoNum type="arabicPeriod"/>
            </a:pPr>
            <a:r>
              <a:rPr lang="ru-RU" sz="800" b="1" dirty="0" err="1">
                <a:solidFill>
                  <a:schemeClr val="tx2"/>
                </a:solidFill>
              </a:rPr>
              <a:t>Маркбюдген</a:t>
            </a:r>
            <a:r>
              <a:rPr lang="ru-RU" sz="800" b="1" dirty="0">
                <a:solidFill>
                  <a:schemeClr val="tx2"/>
                </a:solidFill>
              </a:rPr>
              <a:t> </a:t>
            </a:r>
            <a:r>
              <a:rPr lang="en-US" sz="800" b="1" dirty="0">
                <a:solidFill>
                  <a:schemeClr val="tx2"/>
                </a:solidFill>
              </a:rPr>
              <a:t>(</a:t>
            </a:r>
            <a:r>
              <a:rPr lang="en-US" sz="800" b="1" dirty="0" err="1">
                <a:solidFill>
                  <a:schemeClr val="tx2"/>
                </a:solidFill>
              </a:rPr>
              <a:t>Markbygden</a:t>
            </a:r>
            <a:r>
              <a:rPr lang="en-US" sz="800" b="1" dirty="0" smtClean="0">
                <a:solidFill>
                  <a:schemeClr val="tx2"/>
                </a:solidFill>
              </a:rPr>
              <a:t>)</a:t>
            </a:r>
            <a:endParaRPr lang="ru-RU" sz="8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r>
              <a:rPr lang="ru-RU" sz="800" b="1" dirty="0" err="1">
                <a:solidFill>
                  <a:schemeClr val="tx2"/>
                </a:solidFill>
              </a:rPr>
              <a:t>Мидоу</a:t>
            </a:r>
            <a:r>
              <a:rPr lang="ru-RU" sz="800" b="1" dirty="0">
                <a:solidFill>
                  <a:schemeClr val="tx2"/>
                </a:solidFill>
              </a:rPr>
              <a:t> </a:t>
            </a:r>
            <a:r>
              <a:rPr lang="ru-RU" sz="800" b="1" dirty="0" err="1">
                <a:solidFill>
                  <a:schemeClr val="tx2"/>
                </a:solidFill>
              </a:rPr>
              <a:t>Лейк</a:t>
            </a:r>
            <a:r>
              <a:rPr lang="en-US" sz="800" b="1" dirty="0">
                <a:solidFill>
                  <a:schemeClr val="tx2"/>
                </a:solidFill>
              </a:rPr>
              <a:t> (Meadow Lake</a:t>
            </a:r>
            <a:r>
              <a:rPr lang="en-US" sz="800" b="1" dirty="0" smtClean="0">
                <a:solidFill>
                  <a:schemeClr val="tx2"/>
                </a:solidFill>
              </a:rPr>
              <a:t>)</a:t>
            </a:r>
            <a:endParaRPr lang="ru-RU" sz="8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r>
              <a:rPr lang="ru-RU" sz="800" b="1" dirty="0">
                <a:solidFill>
                  <a:schemeClr val="tx2"/>
                </a:solidFill>
              </a:rPr>
              <a:t>Роско (</a:t>
            </a:r>
            <a:r>
              <a:rPr lang="ru-RU" sz="800" b="1" dirty="0" err="1">
                <a:solidFill>
                  <a:schemeClr val="tx2"/>
                </a:solidFill>
              </a:rPr>
              <a:t>Roscoe</a:t>
            </a:r>
            <a:r>
              <a:rPr lang="ru-RU" sz="800" b="1" dirty="0" smtClean="0">
                <a:solidFill>
                  <a:schemeClr val="tx2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800" b="1" dirty="0" err="1">
                <a:solidFill>
                  <a:schemeClr val="tx2"/>
                </a:solidFill>
              </a:rPr>
              <a:t>Хорс</a:t>
            </a:r>
            <a:r>
              <a:rPr lang="ru-RU" sz="800" b="1" dirty="0">
                <a:solidFill>
                  <a:schemeClr val="tx2"/>
                </a:solidFill>
              </a:rPr>
              <a:t> </a:t>
            </a:r>
            <a:r>
              <a:rPr lang="ru-RU" sz="800" b="1" dirty="0" err="1">
                <a:solidFill>
                  <a:schemeClr val="tx2"/>
                </a:solidFill>
              </a:rPr>
              <a:t>Холлоу</a:t>
            </a:r>
            <a:r>
              <a:rPr lang="en-US" sz="800" b="1" dirty="0">
                <a:solidFill>
                  <a:schemeClr val="tx2"/>
                </a:solidFill>
              </a:rPr>
              <a:t> (Horse Hollow</a:t>
            </a:r>
            <a:r>
              <a:rPr lang="en-US" sz="800" b="1" dirty="0" smtClean="0">
                <a:solidFill>
                  <a:schemeClr val="tx2"/>
                </a:solidFill>
              </a:rPr>
              <a:t>)</a:t>
            </a:r>
            <a:r>
              <a:rPr lang="ru-RU" sz="800" b="1" dirty="0" smtClean="0">
                <a:solidFill>
                  <a:schemeClr val="tx2"/>
                </a:solidFill>
              </a:rPr>
              <a:t> </a:t>
            </a:r>
          </a:p>
          <a:p>
            <a:pPr marL="228600" indent="-228600">
              <a:buAutoNum type="arabicPeriod"/>
            </a:pPr>
            <a:endParaRPr lang="ru-RU" sz="8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en-US" sz="8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ru-RU" sz="8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ru-RU" sz="8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ru-RU" sz="8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ru-RU" sz="800" b="1" dirty="0">
              <a:solidFill>
                <a:schemeClr val="tx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52275" y="2766665"/>
            <a:ext cx="279988" cy="246221"/>
            <a:chOff x="7052275" y="2766665"/>
            <a:chExt cx="279988" cy="246221"/>
          </a:xfrm>
        </p:grpSpPr>
        <p:sp>
          <p:nvSpPr>
            <p:cNvPr id="40" name="Овал 39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1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87556" y="2636912"/>
            <a:ext cx="279988" cy="246221"/>
            <a:chOff x="7052275" y="2766665"/>
            <a:chExt cx="279988" cy="246221"/>
          </a:xfrm>
        </p:grpSpPr>
        <p:sp>
          <p:nvSpPr>
            <p:cNvPr id="44" name="Овал 43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/>
                  </a:solidFill>
                </a:rPr>
                <a:t>2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664925" y="4667389"/>
            <a:ext cx="279988" cy="246221"/>
            <a:chOff x="7052275" y="2766665"/>
            <a:chExt cx="279988" cy="246221"/>
          </a:xfrm>
        </p:grpSpPr>
        <p:sp>
          <p:nvSpPr>
            <p:cNvPr id="47" name="Овал 46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2"/>
                  </a:solidFill>
                </a:rPr>
                <a:t>3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384343" y="3764353"/>
            <a:ext cx="279988" cy="246221"/>
            <a:chOff x="7052275" y="2766665"/>
            <a:chExt cx="279988" cy="246221"/>
          </a:xfrm>
        </p:grpSpPr>
        <p:sp>
          <p:nvSpPr>
            <p:cNvPr id="50" name="Овал 49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/>
                  </a:solidFill>
                </a:rPr>
                <a:t>4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93293" y="3362298"/>
            <a:ext cx="279988" cy="246221"/>
            <a:chOff x="7052275" y="2766665"/>
            <a:chExt cx="279988" cy="246221"/>
          </a:xfrm>
        </p:grpSpPr>
        <p:sp>
          <p:nvSpPr>
            <p:cNvPr id="53" name="Овал 52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5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40893" y="2052464"/>
            <a:ext cx="279988" cy="246221"/>
            <a:chOff x="7052275" y="2766665"/>
            <a:chExt cx="279988" cy="246221"/>
          </a:xfrm>
        </p:grpSpPr>
        <p:sp>
          <p:nvSpPr>
            <p:cNvPr id="56" name="Овал 55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2"/>
                  </a:solidFill>
                </a:rPr>
                <a:t>6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738794" y="1414934"/>
            <a:ext cx="279988" cy="246221"/>
            <a:chOff x="7052275" y="2766665"/>
            <a:chExt cx="279988" cy="246221"/>
          </a:xfrm>
        </p:grpSpPr>
        <p:sp>
          <p:nvSpPr>
            <p:cNvPr id="59" name="Овал 58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2"/>
                  </a:solidFill>
                </a:rPr>
                <a:t>7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320386" y="2566814"/>
            <a:ext cx="279988" cy="246221"/>
            <a:chOff x="7052275" y="2766665"/>
            <a:chExt cx="279988" cy="246221"/>
          </a:xfrm>
        </p:grpSpPr>
        <p:sp>
          <p:nvSpPr>
            <p:cNvPr id="62" name="Овал 61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56793" y="3009776"/>
            <a:ext cx="279988" cy="246221"/>
            <a:chOff x="7052275" y="2766665"/>
            <a:chExt cx="279988" cy="246221"/>
          </a:xfrm>
        </p:grpSpPr>
        <p:sp>
          <p:nvSpPr>
            <p:cNvPr id="65" name="Овал 64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2"/>
                  </a:solidFill>
                </a:rPr>
                <a:t>9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8" name="Овал 67"/>
          <p:cNvSpPr/>
          <p:nvPr/>
        </p:nvSpPr>
        <p:spPr>
          <a:xfrm>
            <a:off x="812950" y="3187377"/>
            <a:ext cx="95967" cy="11911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574905" y="3119512"/>
            <a:ext cx="345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10</a:t>
            </a:r>
            <a:endParaRPr lang="ru-RU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493" y="44624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Солнечные станции и солнечная энергия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earthtechling.com/wp-content/uploads/2019/10/1024px-SolarGIS-Solar-map-World-map-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855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055593" y="1484784"/>
            <a:ext cx="222851" cy="246221"/>
            <a:chOff x="6394514" y="3690828"/>
            <a:chExt cx="222851" cy="246221"/>
          </a:xfrm>
        </p:grpSpPr>
        <p:sp>
          <p:nvSpPr>
            <p:cNvPr id="6" name="Овал 5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1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7018" y="1844824"/>
            <a:ext cx="222851" cy="246221"/>
            <a:chOff x="6394514" y="3690828"/>
            <a:chExt cx="222851" cy="246221"/>
          </a:xfrm>
        </p:grpSpPr>
        <p:sp>
          <p:nvSpPr>
            <p:cNvPr id="9" name="Овал 8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</a:rPr>
                <a:t>8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02668" y="5589240"/>
            <a:ext cx="8125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>
                <a:solidFill>
                  <a:schemeClr val="tx2"/>
                </a:solidFill>
              </a:rPr>
              <a:t>https://earthtechling.com/2019/10/bhadla-solar-park-worlds-largest-solar-farm/</a:t>
            </a:r>
            <a:endParaRPr lang="ru-RU" sz="1200" b="1" i="1" dirty="0">
              <a:solidFill>
                <a:schemeClr val="tx2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206435" y="1979040"/>
            <a:ext cx="222851" cy="246221"/>
            <a:chOff x="6394514" y="3690828"/>
            <a:chExt cx="222851" cy="246221"/>
          </a:xfrm>
        </p:grpSpPr>
        <p:sp>
          <p:nvSpPr>
            <p:cNvPr id="13" name="Овал 12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</a:rPr>
                <a:t>6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126370" y="1937703"/>
            <a:ext cx="222851" cy="246221"/>
            <a:chOff x="6394514" y="3690828"/>
            <a:chExt cx="222851" cy="246221"/>
          </a:xfrm>
        </p:grpSpPr>
        <p:sp>
          <p:nvSpPr>
            <p:cNvPr id="16" name="Овал 15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685193" y="1236127"/>
            <a:ext cx="222851" cy="246221"/>
            <a:chOff x="6394514" y="3690828"/>
            <a:chExt cx="222851" cy="246221"/>
          </a:xfrm>
        </p:grpSpPr>
        <p:sp>
          <p:nvSpPr>
            <p:cNvPr id="19" name="Овал 18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</a:rPr>
                <a:t>3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766148" y="1102747"/>
            <a:ext cx="222851" cy="246221"/>
            <a:chOff x="6394514" y="3690828"/>
            <a:chExt cx="222851" cy="246221"/>
          </a:xfrm>
        </p:grpSpPr>
        <p:sp>
          <p:nvSpPr>
            <p:cNvPr id="22" name="Овал 21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619497" y="1347039"/>
            <a:ext cx="222851" cy="246221"/>
            <a:chOff x="6394514" y="3690828"/>
            <a:chExt cx="222851" cy="246221"/>
          </a:xfrm>
        </p:grpSpPr>
        <p:sp>
          <p:nvSpPr>
            <p:cNvPr id="25" name="Овал 24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9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641578" y="1596693"/>
            <a:ext cx="222851" cy="246221"/>
            <a:chOff x="6394514" y="3690828"/>
            <a:chExt cx="222851" cy="246221"/>
          </a:xfrm>
        </p:grpSpPr>
        <p:sp>
          <p:nvSpPr>
            <p:cNvPr id="28" name="Овал 27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</a:rPr>
                <a:t>5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053979" y="1551370"/>
            <a:ext cx="222851" cy="246221"/>
            <a:chOff x="6394514" y="3690828"/>
            <a:chExt cx="222851" cy="246221"/>
          </a:xfrm>
        </p:grpSpPr>
        <p:sp>
          <p:nvSpPr>
            <p:cNvPr id="31" name="Овал 30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94514" y="3690828"/>
              <a:ext cx="1508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4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35697" y="1541453"/>
            <a:ext cx="414491" cy="246221"/>
            <a:chOff x="6202874" y="3690828"/>
            <a:chExt cx="414491" cy="246221"/>
          </a:xfrm>
        </p:grpSpPr>
        <p:sp>
          <p:nvSpPr>
            <p:cNvPr id="40" name="Овал 39"/>
            <p:cNvSpPr/>
            <p:nvPr/>
          </p:nvSpPr>
          <p:spPr>
            <a:xfrm>
              <a:off x="6545357" y="37890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02874" y="3690828"/>
              <a:ext cx="3424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FF0000"/>
                  </a:solidFill>
                </a:rPr>
                <a:t>10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5962" y="4690884"/>
            <a:ext cx="2148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Бхадла</a:t>
            </a:r>
            <a:r>
              <a:rPr lang="ru-RU" sz="1200" b="1" dirty="0" smtClean="0">
                <a:solidFill>
                  <a:srgbClr val="FF0000"/>
                </a:solidFill>
              </a:rPr>
              <a:t> (</a:t>
            </a:r>
            <a:r>
              <a:rPr lang="en-US" sz="1200" b="1" dirty="0" err="1" smtClean="0">
                <a:solidFill>
                  <a:srgbClr val="FF0000"/>
                </a:solidFill>
              </a:rPr>
              <a:t>Bhadla</a:t>
            </a:r>
            <a:r>
              <a:rPr lang="ru-RU" sz="12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Павагада</a:t>
            </a:r>
            <a:r>
              <a:rPr lang="ru-RU" sz="1200" b="1" dirty="0" smtClean="0">
                <a:solidFill>
                  <a:srgbClr val="FF0000"/>
                </a:solidFill>
              </a:rPr>
              <a:t> (</a:t>
            </a:r>
            <a:r>
              <a:rPr lang="en-US" sz="1200" b="1" dirty="0" err="1" smtClean="0">
                <a:solidFill>
                  <a:srgbClr val="FF0000"/>
                </a:solidFill>
              </a:rPr>
              <a:t>Pavagada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Тенггер</a:t>
            </a:r>
            <a:r>
              <a:rPr lang="ru-RU" sz="1200" b="1" dirty="0" smtClean="0">
                <a:solidFill>
                  <a:srgbClr val="FF0000"/>
                </a:solidFill>
              </a:rPr>
              <a:t> (</a:t>
            </a:r>
            <a:r>
              <a:rPr lang="en-US" sz="1200" b="1" dirty="0" err="1" smtClean="0">
                <a:solidFill>
                  <a:srgbClr val="FF0000"/>
                </a:solidFill>
              </a:rPr>
              <a:t>Tengger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Бенбан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(</a:t>
            </a:r>
            <a:r>
              <a:rPr lang="en-US" sz="1200" b="1" dirty="0" err="1" smtClean="0">
                <a:solidFill>
                  <a:srgbClr val="FF0000"/>
                </a:solidFill>
              </a:rPr>
              <a:t>Benban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Нур</a:t>
            </a:r>
            <a:r>
              <a:rPr lang="ru-RU" sz="1200" b="1" dirty="0" smtClean="0">
                <a:solidFill>
                  <a:srgbClr val="FF0000"/>
                </a:solidFill>
              </a:rPr>
              <a:t> Абу Даби (</a:t>
            </a:r>
            <a:r>
              <a:rPr lang="en-US" sz="1200" b="1" dirty="0" smtClean="0">
                <a:solidFill>
                  <a:srgbClr val="FF0000"/>
                </a:solidFill>
              </a:rPr>
              <a:t>Noor Abu Dhabi)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0000"/>
                </a:solidFill>
              </a:rPr>
              <a:t>Курнул </a:t>
            </a:r>
            <a:r>
              <a:rPr lang="en-US" sz="1200" b="1" dirty="0" smtClean="0">
                <a:solidFill>
                  <a:srgbClr val="FF0000"/>
                </a:solidFill>
              </a:rPr>
              <a:t>(Kurnool)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Датонг</a:t>
            </a:r>
            <a:r>
              <a:rPr lang="ru-RU" sz="1200" b="1" dirty="0" smtClean="0">
                <a:solidFill>
                  <a:srgbClr val="FF0000"/>
                </a:solidFill>
              </a:rPr>
              <a:t> (</a:t>
            </a:r>
            <a:r>
              <a:rPr lang="en-US" sz="1200" b="1" dirty="0" smtClean="0">
                <a:solidFill>
                  <a:srgbClr val="FF0000"/>
                </a:solidFill>
              </a:rPr>
              <a:t>Datong)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Кунта</a:t>
            </a:r>
            <a:r>
              <a:rPr lang="ru-RU" sz="1200" b="1" dirty="0" smtClean="0">
                <a:solidFill>
                  <a:srgbClr val="FF0000"/>
                </a:solidFill>
              </a:rPr>
              <a:t> (</a:t>
            </a:r>
            <a:r>
              <a:rPr lang="en-US" sz="1200" b="1" dirty="0" err="1" smtClean="0">
                <a:solidFill>
                  <a:srgbClr val="FF0000"/>
                </a:solidFill>
              </a:rPr>
              <a:t>Kunta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Лунъянся</a:t>
            </a:r>
            <a:r>
              <a:rPr lang="ru-RU" sz="1200" b="1" dirty="0" smtClean="0">
                <a:solidFill>
                  <a:srgbClr val="FF0000"/>
                </a:solidFill>
              </a:rPr>
              <a:t> (</a:t>
            </a:r>
            <a:r>
              <a:rPr lang="en-US" sz="1200" b="1" dirty="0" err="1" smtClean="0">
                <a:solidFill>
                  <a:srgbClr val="FF0000"/>
                </a:solidFill>
              </a:rPr>
              <a:t>Longyangxia</a:t>
            </a:r>
            <a:r>
              <a:rPr lang="ru-RU" sz="1200" b="1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Вильянуэва</a:t>
            </a:r>
            <a:r>
              <a:rPr lang="ru-RU" sz="1200" b="1" dirty="0" smtClean="0">
                <a:solidFill>
                  <a:srgbClr val="FF0000"/>
                </a:solidFill>
              </a:rPr>
              <a:t> (</a:t>
            </a:r>
            <a:r>
              <a:rPr lang="en-US" sz="1200" b="1" dirty="0" smtClean="0">
                <a:solidFill>
                  <a:srgbClr val="FF0000"/>
                </a:solidFill>
              </a:rPr>
              <a:t>Villanueva)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odernsurvivalblog.com/wp-content/uploads/2011/10/global-win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4" y="476672"/>
            <a:ext cx="86320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1721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Ветровые станции и ветровая энергия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1128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>
                <a:solidFill>
                  <a:schemeClr val="tx2"/>
                </a:solidFill>
              </a:rPr>
              <a:t>http://modernsurvivalblog.com/wp-content/uploads/2011/10/global-wind-map.jpg</a:t>
            </a:r>
            <a:endParaRPr lang="ru-RU" sz="1200" b="1" i="1" dirty="0">
              <a:solidFill>
                <a:schemeClr val="tx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07657" y="1484784"/>
            <a:ext cx="279988" cy="246221"/>
            <a:chOff x="7052275" y="2766665"/>
            <a:chExt cx="279988" cy="246221"/>
          </a:xfrm>
        </p:grpSpPr>
        <p:sp>
          <p:nvSpPr>
            <p:cNvPr id="8" name="Овал 7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1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45015" y="2369785"/>
            <a:ext cx="279988" cy="246221"/>
            <a:chOff x="7052275" y="2766665"/>
            <a:chExt cx="279988" cy="246221"/>
          </a:xfrm>
        </p:grpSpPr>
        <p:sp>
          <p:nvSpPr>
            <p:cNvPr id="15" name="Овал 14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2"/>
                  </a:solidFill>
                </a:rPr>
                <a:t>3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1498844"/>
            <a:ext cx="279988" cy="246221"/>
            <a:chOff x="7052275" y="2766665"/>
            <a:chExt cx="279988" cy="246221"/>
          </a:xfrm>
        </p:grpSpPr>
        <p:sp>
          <p:nvSpPr>
            <p:cNvPr id="12" name="Овал 11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/>
                  </a:solidFill>
                </a:rPr>
                <a:t>2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492661" y="1931690"/>
            <a:ext cx="279988" cy="246221"/>
            <a:chOff x="7052275" y="2766665"/>
            <a:chExt cx="279988" cy="246221"/>
          </a:xfrm>
        </p:grpSpPr>
        <p:sp>
          <p:nvSpPr>
            <p:cNvPr id="18" name="Овал 17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/>
                  </a:solidFill>
                </a:rPr>
                <a:t>4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17024" y="1875055"/>
            <a:ext cx="279988" cy="246221"/>
            <a:chOff x="7052275" y="2766665"/>
            <a:chExt cx="279988" cy="246221"/>
          </a:xfrm>
        </p:grpSpPr>
        <p:sp>
          <p:nvSpPr>
            <p:cNvPr id="21" name="Овал 20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5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1876" y="1252623"/>
            <a:ext cx="279988" cy="246221"/>
            <a:chOff x="7052275" y="2766665"/>
            <a:chExt cx="279988" cy="246221"/>
          </a:xfrm>
        </p:grpSpPr>
        <p:sp>
          <p:nvSpPr>
            <p:cNvPr id="24" name="Овал 23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2"/>
                  </a:solidFill>
                </a:rPr>
                <a:t>6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195464" y="832520"/>
            <a:ext cx="279988" cy="246221"/>
            <a:chOff x="7052275" y="2766665"/>
            <a:chExt cx="279988" cy="246221"/>
          </a:xfrm>
        </p:grpSpPr>
        <p:sp>
          <p:nvSpPr>
            <p:cNvPr id="27" name="Овал 26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2"/>
                  </a:solidFill>
                </a:rPr>
                <a:t>7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206086" y="1480964"/>
            <a:ext cx="279988" cy="246221"/>
            <a:chOff x="7052275" y="2766665"/>
            <a:chExt cx="279988" cy="246221"/>
          </a:xfrm>
        </p:grpSpPr>
        <p:sp>
          <p:nvSpPr>
            <p:cNvPr id="30" name="Овал 29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243" y="1647701"/>
            <a:ext cx="279988" cy="246221"/>
            <a:chOff x="7052275" y="2766665"/>
            <a:chExt cx="279988" cy="246221"/>
          </a:xfrm>
        </p:grpSpPr>
        <p:sp>
          <p:nvSpPr>
            <p:cNvPr id="33" name="Овал 32"/>
            <p:cNvSpPr/>
            <p:nvPr/>
          </p:nvSpPr>
          <p:spPr>
            <a:xfrm>
              <a:off x="7236296" y="2842666"/>
              <a:ext cx="95967" cy="11911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52275" y="2766665"/>
              <a:ext cx="183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2"/>
                  </a:solidFill>
                </a:rPr>
                <a:t>9</a:t>
              </a:r>
              <a:endParaRPr lang="ru-RU" sz="1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46355" y="1757437"/>
            <a:ext cx="345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10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573" y="4581128"/>
            <a:ext cx="2522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chemeClr val="tx2"/>
                </a:solidFill>
              </a:rPr>
              <a:t>Ганьсу</a:t>
            </a:r>
            <a:r>
              <a:rPr lang="ru-RU" sz="1200" b="1" dirty="0" smtClean="0">
                <a:solidFill>
                  <a:schemeClr val="tx2"/>
                </a:solidFill>
              </a:rPr>
              <a:t> (</a:t>
            </a:r>
            <a:r>
              <a:rPr lang="en-US" sz="1200" b="1" dirty="0" smtClean="0">
                <a:solidFill>
                  <a:schemeClr val="tx2"/>
                </a:solidFill>
              </a:rPr>
              <a:t>Gansu</a:t>
            </a:r>
            <a:r>
              <a:rPr lang="ru-RU" sz="1200" b="1" dirty="0" smtClean="0">
                <a:solidFill>
                  <a:schemeClr val="tx2"/>
                </a:solidFill>
              </a:rPr>
              <a:t>)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chemeClr val="tx2"/>
                </a:solidFill>
              </a:rPr>
              <a:t>Альта </a:t>
            </a:r>
            <a:r>
              <a:rPr lang="ru-RU" sz="1200" b="1" dirty="0" err="1" smtClean="0">
                <a:solidFill>
                  <a:schemeClr val="tx2"/>
                </a:solidFill>
              </a:rPr>
              <a:t>Винд</a:t>
            </a:r>
            <a:r>
              <a:rPr lang="ru-RU" sz="1200" b="1" dirty="0" smtClean="0">
                <a:solidFill>
                  <a:schemeClr val="tx2"/>
                </a:solidFill>
              </a:rPr>
              <a:t> (</a:t>
            </a:r>
            <a:r>
              <a:rPr lang="en-US" sz="1200" b="1" dirty="0">
                <a:solidFill>
                  <a:schemeClr val="tx2"/>
                </a:solidFill>
              </a:rPr>
              <a:t>Alta Wind Energy Center</a:t>
            </a:r>
            <a:r>
              <a:rPr lang="en-US" sz="1200" dirty="0">
                <a:solidFill>
                  <a:schemeClr val="tx2"/>
                </a:solidFill>
              </a:rPr>
              <a:t> (AWEC), also known as </a:t>
            </a:r>
            <a:r>
              <a:rPr lang="en-US" sz="1200" b="1" dirty="0">
                <a:solidFill>
                  <a:schemeClr val="tx2"/>
                </a:solidFill>
              </a:rPr>
              <a:t>Mojave Wind </a:t>
            </a:r>
            <a:r>
              <a:rPr lang="en-US" sz="1200" b="1" dirty="0" smtClean="0">
                <a:solidFill>
                  <a:schemeClr val="tx2"/>
                </a:solidFill>
              </a:rPr>
              <a:t>Farm</a:t>
            </a:r>
            <a:r>
              <a:rPr lang="ru-RU" sz="1200" b="1" dirty="0" smtClean="0">
                <a:solidFill>
                  <a:schemeClr val="tx2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chemeClr val="tx2"/>
                </a:solidFill>
              </a:rPr>
              <a:t>Муппандал</a:t>
            </a:r>
            <a:r>
              <a:rPr lang="ru-RU" sz="1200" b="1" dirty="0" smtClean="0">
                <a:solidFill>
                  <a:schemeClr val="tx2"/>
                </a:solidFill>
              </a:rPr>
              <a:t> (</a:t>
            </a:r>
            <a:r>
              <a:rPr lang="en-US" sz="1200" b="1" dirty="0" err="1" smtClean="0">
                <a:solidFill>
                  <a:schemeClr val="tx2"/>
                </a:solidFill>
              </a:rPr>
              <a:t>Muppandal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1200" b="1" dirty="0" err="1" smtClean="0">
                <a:solidFill>
                  <a:schemeClr val="tx2"/>
                </a:solidFill>
              </a:rPr>
              <a:t>Джайсалмер</a:t>
            </a:r>
            <a:r>
              <a:rPr lang="ru-RU" sz="1200" b="1" dirty="0" smtClean="0">
                <a:solidFill>
                  <a:schemeClr val="tx2"/>
                </a:solidFill>
              </a:rPr>
              <a:t> (</a:t>
            </a:r>
            <a:r>
              <a:rPr lang="en-US" sz="1200" b="1" dirty="0" smtClean="0">
                <a:solidFill>
                  <a:schemeClr val="tx2"/>
                </a:solidFill>
              </a:rPr>
              <a:t>Jaisalmer)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chemeClr val="tx2"/>
                </a:solidFill>
              </a:rPr>
              <a:t>Лос-</a:t>
            </a:r>
            <a:r>
              <a:rPr lang="ru-RU" sz="1200" b="1" dirty="0" err="1" smtClean="0">
                <a:solidFill>
                  <a:schemeClr val="tx2"/>
                </a:solidFill>
              </a:rPr>
              <a:t>Вьентос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(Los </a:t>
            </a:r>
            <a:r>
              <a:rPr lang="en-US" sz="1200" b="1" dirty="0" err="1" smtClean="0">
                <a:solidFill>
                  <a:schemeClr val="tx2"/>
                </a:solidFill>
              </a:rPr>
              <a:t>Vientos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endParaRPr lang="ru-RU" sz="12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r>
              <a:rPr lang="ru-RU" sz="1200" b="1" dirty="0" err="1">
                <a:solidFill>
                  <a:schemeClr val="tx2"/>
                </a:solidFill>
              </a:rPr>
              <a:t>Шефферд</a:t>
            </a:r>
            <a:r>
              <a:rPr lang="en-US" sz="1200" b="1" dirty="0">
                <a:solidFill>
                  <a:schemeClr val="tx2"/>
                </a:solidFill>
              </a:rPr>
              <a:t>-</a:t>
            </a:r>
            <a:r>
              <a:rPr lang="ru-RU" sz="1200" b="1" dirty="0" err="1">
                <a:solidFill>
                  <a:schemeClr val="tx2"/>
                </a:solidFill>
              </a:rPr>
              <a:t>Флэт</a:t>
            </a:r>
            <a:r>
              <a:rPr lang="en-US" sz="1200" b="1" dirty="0">
                <a:solidFill>
                  <a:schemeClr val="tx2"/>
                </a:solidFill>
              </a:rPr>
              <a:t> (Shepherds Flat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</a:p>
          <a:p>
            <a:pPr marL="228600" indent="-228600">
              <a:buAutoNum type="arabicPeriod"/>
            </a:pPr>
            <a:r>
              <a:rPr lang="ru-RU" sz="1200" b="1" dirty="0" err="1">
                <a:solidFill>
                  <a:schemeClr val="tx2"/>
                </a:solidFill>
              </a:rPr>
              <a:t>Маркбюдген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(</a:t>
            </a:r>
            <a:r>
              <a:rPr lang="en-US" sz="1200" b="1" dirty="0" err="1">
                <a:solidFill>
                  <a:schemeClr val="tx2"/>
                </a:solidFill>
              </a:rPr>
              <a:t>Markbygden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endParaRPr lang="ru-RU" sz="12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r>
              <a:rPr lang="ru-RU" sz="1200" b="1" dirty="0" err="1">
                <a:solidFill>
                  <a:schemeClr val="tx2"/>
                </a:solidFill>
              </a:rPr>
              <a:t>Мидоу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>
                <a:solidFill>
                  <a:schemeClr val="tx2"/>
                </a:solidFill>
              </a:rPr>
              <a:t>Лейк</a:t>
            </a:r>
            <a:r>
              <a:rPr lang="en-US" sz="1200" b="1" dirty="0">
                <a:solidFill>
                  <a:schemeClr val="tx2"/>
                </a:solidFill>
              </a:rPr>
              <a:t> (Meadow Lake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endParaRPr lang="ru-RU" sz="12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tx2"/>
                </a:solidFill>
              </a:rPr>
              <a:t>Роско (</a:t>
            </a:r>
            <a:r>
              <a:rPr lang="ru-RU" sz="1200" b="1" dirty="0" err="1">
                <a:solidFill>
                  <a:schemeClr val="tx2"/>
                </a:solidFill>
              </a:rPr>
              <a:t>Roscoe</a:t>
            </a:r>
            <a:r>
              <a:rPr lang="ru-RU" sz="1200" b="1" dirty="0" smtClean="0">
                <a:solidFill>
                  <a:schemeClr val="tx2"/>
                </a:solidFill>
              </a:rPr>
              <a:t>)</a:t>
            </a:r>
          </a:p>
          <a:p>
            <a:pPr marL="228600" indent="-228600">
              <a:buAutoNum type="arabicPeriod"/>
            </a:pPr>
            <a:r>
              <a:rPr lang="ru-RU" sz="1200" b="1" dirty="0" err="1">
                <a:solidFill>
                  <a:schemeClr val="tx2"/>
                </a:solidFill>
              </a:rPr>
              <a:t>Хорс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>
                <a:solidFill>
                  <a:schemeClr val="tx2"/>
                </a:solidFill>
              </a:rPr>
              <a:t>Холлоу</a:t>
            </a:r>
            <a:r>
              <a:rPr lang="en-US" sz="1200" b="1" dirty="0">
                <a:solidFill>
                  <a:schemeClr val="tx2"/>
                </a:solidFill>
              </a:rPr>
              <a:t> (Horse Hollow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marL="228600" indent="-228600">
              <a:buAutoNum type="arabicPeriod"/>
            </a:pPr>
            <a:endParaRPr lang="ru-RU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Солнечный парк </a:t>
            </a:r>
            <a:r>
              <a:rPr lang="ru-RU" sz="2400" b="1" dirty="0" err="1" smtClean="0">
                <a:solidFill>
                  <a:schemeClr val="tx2"/>
                </a:solidFill>
              </a:rPr>
              <a:t>Бхадла</a:t>
            </a:r>
            <a:r>
              <a:rPr lang="ru-RU" sz="2400" b="1" dirty="0" smtClean="0">
                <a:solidFill>
                  <a:schemeClr val="tx2"/>
                </a:solidFill>
              </a:rPr>
              <a:t> (</a:t>
            </a:r>
            <a:r>
              <a:rPr lang="en-US" sz="2400" b="1" dirty="0" err="1" smtClean="0">
                <a:solidFill>
                  <a:schemeClr val="tx2"/>
                </a:solidFill>
              </a:rPr>
              <a:t>Bhadla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436196"/>
            <a:ext cx="612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sz="1200" b="1" i="1" dirty="0" smtClean="0">
                <a:solidFill>
                  <a:schemeClr val="tx2"/>
                </a:solidFill>
                <a:hlinkClick r:id="rId2"/>
              </a:rPr>
              <a:t>i.ytimg.com/vi/VIH-C29N82o/maxresdefault.jpg</a:t>
            </a:r>
            <a:r>
              <a:rPr lang="ru-RU" sz="1200" b="1" i="1" dirty="0" smtClean="0">
                <a:solidFill>
                  <a:schemeClr val="tx2"/>
                </a:solidFill>
              </a:rPr>
              <a:t> </a:t>
            </a:r>
            <a:endParaRPr lang="ru-RU" sz="1200" b="1" i="1" dirty="0">
              <a:solidFill>
                <a:schemeClr val="tx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20452" y="6188547"/>
            <a:ext cx="8844036" cy="62482"/>
          </a:xfrm>
          <a:prstGeom prst="line">
            <a:avLst/>
          </a:prstGeom>
          <a:ln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0452" y="6108154"/>
            <a:ext cx="0" cy="270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970318" y="6051004"/>
            <a:ext cx="0" cy="270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7944" y="61885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7 км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https://i.ytimg.com/vi/VIH-C29N82o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56984" cy="54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045"/>
            <a:ext cx="5940152" cy="5844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Местоположение:  Северо-запад Индии,  штат </a:t>
            </a:r>
            <a:r>
              <a:rPr lang="ru-RU" sz="1200" b="1" dirty="0" err="1" smtClean="0">
                <a:solidFill>
                  <a:schemeClr val="tx2"/>
                </a:solidFill>
              </a:rPr>
              <a:t>Раджастхан</a:t>
            </a:r>
            <a:r>
              <a:rPr lang="ru-RU" sz="1200" b="1" dirty="0" smtClean="0">
                <a:solidFill>
                  <a:schemeClr val="tx2"/>
                </a:solidFill>
              </a:rPr>
              <a:t>, пустыня Тар. Координаты: </a:t>
            </a:r>
            <a:r>
              <a:rPr lang="ru-RU" sz="1200" b="1" dirty="0">
                <a:solidFill>
                  <a:schemeClr val="tx2"/>
                </a:solidFill>
              </a:rPr>
              <a:t>27</a:t>
            </a:r>
            <a:r>
              <a:rPr lang="ru-RU" sz="1200" b="1" baseline="30000" dirty="0">
                <a:solidFill>
                  <a:schemeClr val="tx2"/>
                </a:solidFill>
              </a:rPr>
              <a:t>0</a:t>
            </a:r>
            <a:r>
              <a:rPr lang="ru-RU" sz="1200" b="1" dirty="0">
                <a:solidFill>
                  <a:schemeClr val="tx2"/>
                </a:solidFill>
              </a:rPr>
              <a:t>32</a:t>
            </a:r>
            <a:r>
              <a:rPr lang="en-US" sz="1200" b="1" dirty="0">
                <a:solidFill>
                  <a:schemeClr val="tx2"/>
                </a:solidFill>
              </a:rPr>
              <a:t>’</a:t>
            </a:r>
            <a:r>
              <a:rPr lang="ru-RU" sz="1200" b="1" dirty="0" err="1">
                <a:solidFill>
                  <a:schemeClr val="tx2"/>
                </a:solidFill>
              </a:rPr>
              <a:t>с.ш</a:t>
            </a:r>
            <a:r>
              <a:rPr lang="ru-RU" sz="1200" b="1" dirty="0" smtClean="0">
                <a:solidFill>
                  <a:schemeClr val="tx2"/>
                </a:solidFill>
              </a:rPr>
              <a:t>., 71</a:t>
            </a:r>
            <a:r>
              <a:rPr lang="ru-RU" sz="1200" b="1" baseline="30000" dirty="0" smtClean="0">
                <a:solidFill>
                  <a:schemeClr val="tx2"/>
                </a:solidFill>
              </a:rPr>
              <a:t>0</a:t>
            </a:r>
            <a:r>
              <a:rPr lang="ru-RU" sz="1200" b="1" dirty="0" smtClean="0">
                <a:solidFill>
                  <a:schemeClr val="tx2"/>
                </a:solidFill>
              </a:rPr>
              <a:t>55</a:t>
            </a:r>
            <a:r>
              <a:rPr lang="en-US" sz="1200" b="1" dirty="0" smtClean="0">
                <a:solidFill>
                  <a:schemeClr val="tx2"/>
                </a:solidFill>
              </a:rPr>
              <a:t>’</a:t>
            </a:r>
            <a:r>
              <a:rPr lang="ru-RU" sz="1200" b="1" dirty="0" err="1" smtClean="0">
                <a:solidFill>
                  <a:schemeClr val="tx2"/>
                </a:solidFill>
              </a:rPr>
              <a:t>в.д</a:t>
            </a:r>
            <a:r>
              <a:rPr lang="ru-RU" sz="12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Мощность: 2255 МВт (6% всей солнечной энергетики Индии), более 170 000 панелей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Площадь: 57 км</a:t>
            </a:r>
            <a:r>
              <a:rPr lang="ru-RU" sz="1200" b="1" baseline="30000" dirty="0" smtClean="0">
                <a:solidFill>
                  <a:schemeClr val="tx2"/>
                </a:solidFill>
                <a:ea typeface="Calibri"/>
                <a:cs typeface="Times New Roman"/>
              </a:rPr>
              <a:t>2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 (5700 га).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Период строительства: 2016-2020 (4 стадии)</a:t>
            </a:r>
          </a:p>
          <a:p>
            <a:pPr marL="0" indent="0">
              <a:buNone/>
            </a:pPr>
            <a:r>
              <a:rPr lang="ru-RU" sz="1200" b="1" u="sng" dirty="0" smtClean="0">
                <a:solidFill>
                  <a:schemeClr val="tx2"/>
                </a:solidFill>
                <a:ea typeface="Calibri"/>
                <a:cs typeface="Times New Roman"/>
              </a:rPr>
              <a:t>Участники проекта: </a:t>
            </a:r>
            <a:r>
              <a:rPr lang="en-US" sz="1200" b="1" dirty="0">
                <a:solidFill>
                  <a:schemeClr val="tx2"/>
                </a:solidFill>
              </a:rPr>
              <a:t>Ministry of New &amp; Renewable Energy (MNRE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r>
              <a:rPr lang="ru-RU" sz="1200" b="1" dirty="0" smtClean="0">
                <a:solidFill>
                  <a:schemeClr val="tx2"/>
                </a:solidFill>
              </a:rPr>
              <a:t> (схема проекта), </a:t>
            </a:r>
            <a:r>
              <a:rPr lang="en-US" sz="1200" b="1" dirty="0">
                <a:solidFill>
                  <a:schemeClr val="tx2"/>
                </a:solidFill>
              </a:rPr>
              <a:t>Rajasthan Solar Park Development Company Limited (RSPDCL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r>
              <a:rPr lang="ru-RU" sz="1200" b="1" dirty="0" smtClean="0">
                <a:solidFill>
                  <a:schemeClr val="tx2"/>
                </a:solidFill>
              </a:rPr>
              <a:t> (проектная компания),</a:t>
            </a:r>
            <a:r>
              <a:rPr lang="ru-RU" sz="1200" dirty="0" smtClean="0"/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Rajasthan </a:t>
            </a:r>
            <a:r>
              <a:rPr lang="en-US" sz="1200" b="1" dirty="0">
                <a:solidFill>
                  <a:schemeClr val="tx2"/>
                </a:solidFill>
              </a:rPr>
              <a:t>Renewable Energy Corporation (RREC</a:t>
            </a:r>
            <a:r>
              <a:rPr lang="en-US" sz="1200" b="1" dirty="0" smtClean="0">
                <a:solidFill>
                  <a:schemeClr val="tx2"/>
                </a:solidFill>
              </a:rPr>
              <a:t>)</a:t>
            </a:r>
            <a:r>
              <a:rPr lang="ru-RU" sz="1200" b="1" dirty="0" smtClean="0">
                <a:solidFill>
                  <a:schemeClr val="tx2"/>
                </a:solidFill>
              </a:rPr>
              <a:t>, </a:t>
            </a:r>
            <a:r>
              <a:rPr lang="en-US" sz="1200" b="1" dirty="0">
                <a:solidFill>
                  <a:schemeClr val="tx2"/>
                </a:solidFill>
              </a:rPr>
              <a:t>National Thermal Power Corporation (</a:t>
            </a:r>
            <a:r>
              <a:rPr lang="en-US" sz="1200" b="1" dirty="0" smtClean="0">
                <a:solidFill>
                  <a:schemeClr val="tx2"/>
                </a:solidFill>
              </a:rPr>
              <a:t>NTPC)</a:t>
            </a:r>
            <a:r>
              <a:rPr lang="ru-RU" sz="1200" b="1" dirty="0" smtClean="0">
                <a:solidFill>
                  <a:schemeClr val="tx2"/>
                </a:solidFill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</a:rPr>
              <a:t>Solar </a:t>
            </a:r>
            <a:r>
              <a:rPr lang="en-US" sz="1200" b="1" dirty="0">
                <a:solidFill>
                  <a:schemeClr val="tx2"/>
                </a:solidFill>
              </a:rPr>
              <a:t>Energy Corporation of India (SECI) </a:t>
            </a:r>
            <a:r>
              <a:rPr lang="ru-RU" sz="1200" b="1" dirty="0" smtClean="0">
                <a:solidFill>
                  <a:schemeClr val="tx2"/>
                </a:solidFill>
              </a:rPr>
              <a:t> (отведение территории и привлечение девелоперов)</a:t>
            </a:r>
            <a:r>
              <a:rPr lang="ru-RU" sz="1200" dirty="0" smtClean="0"/>
              <a:t>, </a:t>
            </a:r>
            <a:r>
              <a:rPr lang="en-US" sz="1200" b="1" dirty="0">
                <a:solidFill>
                  <a:schemeClr val="tx2"/>
                </a:solidFill>
              </a:rPr>
              <a:t>Hero Future Energies (300MW), Softbank Group (200MW), ACME Solar (200MW), </a:t>
            </a:r>
            <a:r>
              <a:rPr lang="en-US" sz="1200" b="1" dirty="0" smtClean="0">
                <a:solidFill>
                  <a:schemeClr val="tx2"/>
                </a:solidFill>
              </a:rPr>
              <a:t>SB </a:t>
            </a:r>
            <a:r>
              <a:rPr lang="en-US" sz="1200" b="1" dirty="0">
                <a:solidFill>
                  <a:schemeClr val="tx2"/>
                </a:solidFill>
              </a:rPr>
              <a:t>Energy (</a:t>
            </a:r>
            <a:r>
              <a:rPr lang="en-US" sz="1200" b="1" dirty="0" smtClean="0">
                <a:solidFill>
                  <a:schemeClr val="tx2"/>
                </a:solidFill>
              </a:rPr>
              <a:t>300MW)</a:t>
            </a:r>
            <a:r>
              <a:rPr lang="ru-RU" sz="1200" b="1" dirty="0" smtClean="0">
                <a:solidFill>
                  <a:schemeClr val="tx2"/>
                </a:solidFill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</a:rPr>
              <a:t>Azure </a:t>
            </a:r>
            <a:r>
              <a:rPr lang="en-US" sz="1200" b="1" dirty="0">
                <a:solidFill>
                  <a:schemeClr val="tx2"/>
                </a:solidFill>
              </a:rPr>
              <a:t>Power (200MW), </a:t>
            </a:r>
            <a:r>
              <a:rPr lang="en-US" sz="1200" b="1" dirty="0" err="1">
                <a:solidFill>
                  <a:schemeClr val="tx2"/>
                </a:solidFill>
              </a:rPr>
              <a:t>ReNew</a:t>
            </a:r>
            <a:r>
              <a:rPr lang="en-US" sz="1200" b="1" dirty="0">
                <a:solidFill>
                  <a:schemeClr val="tx2"/>
                </a:solidFill>
              </a:rPr>
              <a:t> Solar Power (50MW), Phelan Energy Group (50MW), </a:t>
            </a:r>
            <a:r>
              <a:rPr lang="en-US" sz="1200" b="1" dirty="0" err="1">
                <a:solidFill>
                  <a:schemeClr val="tx2"/>
                </a:solidFill>
              </a:rPr>
              <a:t>Avaada</a:t>
            </a:r>
            <a:r>
              <a:rPr lang="en-US" sz="1200" b="1" dirty="0">
                <a:solidFill>
                  <a:schemeClr val="tx2"/>
                </a:solidFill>
              </a:rPr>
              <a:t> Power (100MW), and SB Energy (100MW) </a:t>
            </a:r>
            <a:r>
              <a:rPr lang="ru-RU" sz="1200" b="1" dirty="0" smtClean="0">
                <a:solidFill>
                  <a:schemeClr val="tx2"/>
                </a:solidFill>
              </a:rPr>
              <a:t>(девелоперы на разных стадиях проекта), </a:t>
            </a:r>
            <a:r>
              <a:rPr lang="en-US" sz="1200" b="1" dirty="0" err="1">
                <a:solidFill>
                  <a:schemeClr val="tx2"/>
                </a:solidFill>
              </a:rPr>
              <a:t>Powergrid</a:t>
            </a:r>
            <a:r>
              <a:rPr lang="en-US" sz="1200" b="1" dirty="0">
                <a:solidFill>
                  <a:schemeClr val="tx2"/>
                </a:solidFill>
              </a:rPr>
              <a:t> Corporation of India (</a:t>
            </a:r>
            <a:r>
              <a:rPr lang="en-US" sz="1200" b="1" dirty="0" smtClean="0">
                <a:solidFill>
                  <a:schemeClr val="tx2"/>
                </a:solidFill>
              </a:rPr>
              <a:t>PGCIL</a:t>
            </a:r>
            <a:r>
              <a:rPr lang="ru-RU" sz="1200" b="1" dirty="0" smtClean="0">
                <a:solidFill>
                  <a:schemeClr val="tx2"/>
                </a:solidFill>
              </a:rPr>
              <a:t>),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TRANSCO </a:t>
            </a:r>
            <a:r>
              <a:rPr lang="ru-RU" sz="1200" b="1" dirty="0" smtClean="0">
                <a:solidFill>
                  <a:schemeClr val="tx2"/>
                </a:solidFill>
              </a:rPr>
              <a:t> (государственная) (сетевые компании); подрядчики: </a:t>
            </a:r>
            <a:r>
              <a:rPr lang="en-US" sz="1200" b="1" dirty="0" smtClean="0">
                <a:solidFill>
                  <a:schemeClr val="tx2"/>
                </a:solidFill>
              </a:rPr>
              <a:t>Rays </a:t>
            </a:r>
            <a:r>
              <a:rPr lang="en-US" sz="1200" b="1" dirty="0">
                <a:solidFill>
                  <a:schemeClr val="tx2"/>
                </a:solidFill>
              </a:rPr>
              <a:t>Power </a:t>
            </a:r>
            <a:r>
              <a:rPr lang="en-US" sz="1200" b="1" dirty="0" smtClean="0">
                <a:solidFill>
                  <a:schemeClr val="tx2"/>
                </a:solidFill>
              </a:rPr>
              <a:t>Experts</a:t>
            </a:r>
            <a:r>
              <a:rPr lang="ru-RU" sz="1200" b="1" dirty="0" smtClean="0">
                <a:solidFill>
                  <a:schemeClr val="tx2"/>
                </a:solidFill>
              </a:rPr>
              <a:t> , </a:t>
            </a:r>
            <a:r>
              <a:rPr lang="en-US" sz="1200" b="1" dirty="0">
                <a:solidFill>
                  <a:schemeClr val="tx2"/>
                </a:solidFill>
              </a:rPr>
              <a:t>Larsen &amp; </a:t>
            </a:r>
            <a:r>
              <a:rPr lang="en-US" sz="1200" b="1" dirty="0" smtClean="0">
                <a:solidFill>
                  <a:schemeClr val="tx2"/>
                </a:solidFill>
              </a:rPr>
              <a:t>Toubro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India, </a:t>
            </a:r>
            <a:r>
              <a:rPr lang="en-US" sz="1200" b="1" dirty="0" err="1">
                <a:solidFill>
                  <a:schemeClr val="tx2"/>
                </a:solidFill>
              </a:rPr>
              <a:t>Meghraj</a:t>
            </a:r>
            <a:r>
              <a:rPr lang="en-US" sz="1200" b="1" dirty="0">
                <a:solidFill>
                  <a:schemeClr val="tx2"/>
                </a:solidFill>
              </a:rPr>
              <a:t> Capital Advisors Private Limited, </a:t>
            </a:r>
            <a:r>
              <a:rPr lang="en-US" sz="1200" b="1" dirty="0" err="1">
                <a:solidFill>
                  <a:schemeClr val="tx2"/>
                </a:solidFill>
              </a:rPr>
              <a:t>RangSutra</a:t>
            </a:r>
            <a:r>
              <a:rPr lang="en-US" sz="1200" b="1" dirty="0">
                <a:solidFill>
                  <a:schemeClr val="tx2"/>
                </a:solidFill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Urmul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Marusthali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Bunkar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Vikas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Samiti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(инжиниринг</a:t>
            </a:r>
            <a:r>
              <a:rPr lang="en-US" sz="1200" b="1" dirty="0" smtClean="0">
                <a:solidFill>
                  <a:schemeClr val="tx2"/>
                </a:solidFill>
              </a:rPr>
              <a:t>  </a:t>
            </a:r>
            <a:r>
              <a:rPr lang="ru-RU" sz="1200" b="1" dirty="0" smtClean="0">
                <a:solidFill>
                  <a:schemeClr val="tx2"/>
                </a:solidFill>
              </a:rPr>
              <a:t> и техническая поддержка), </a:t>
            </a:r>
            <a:r>
              <a:rPr lang="en-US" sz="1200" b="1" dirty="0" err="1">
                <a:solidFill>
                  <a:schemeClr val="tx2"/>
                </a:solidFill>
              </a:rPr>
              <a:t>Vikram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Solar</a:t>
            </a:r>
            <a:r>
              <a:rPr lang="ru-RU" sz="1200" b="1" dirty="0" smtClean="0">
                <a:solidFill>
                  <a:schemeClr val="tx2"/>
                </a:solidFill>
              </a:rPr>
              <a:t> (солнечные модули)</a:t>
            </a:r>
            <a:r>
              <a:rPr lang="en-US" sz="1200" b="1" dirty="0" smtClean="0">
                <a:solidFill>
                  <a:schemeClr val="tx2"/>
                </a:solidFill>
              </a:rPr>
              <a:t>,</a:t>
            </a:r>
            <a:r>
              <a:rPr lang="en-US" sz="1200" dirty="0" smtClean="0"/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Ecoppia</a:t>
            </a:r>
            <a:r>
              <a:rPr lang="ru-RU" sz="1200" b="1" dirty="0" smtClean="0">
                <a:solidFill>
                  <a:schemeClr val="tx2"/>
                </a:solidFill>
              </a:rPr>
              <a:t> (Израиль) (роботы для очистки солнечных панелей; мировой лидер).</a:t>
            </a:r>
          </a:p>
          <a:p>
            <a:pPr marL="0" indent="0">
              <a:buNone/>
            </a:pPr>
            <a:r>
              <a:rPr lang="ru-RU" sz="1200" b="1" u="sng" dirty="0" smtClean="0">
                <a:solidFill>
                  <a:schemeClr val="tx2"/>
                </a:solidFill>
              </a:rPr>
              <a:t>Финансирование:  </a:t>
            </a:r>
            <a:r>
              <a:rPr lang="en-US" sz="1200" b="1" dirty="0" smtClean="0">
                <a:solidFill>
                  <a:schemeClr val="tx2"/>
                </a:solidFill>
              </a:rPr>
              <a:t>Asian Development Bank </a:t>
            </a:r>
            <a:r>
              <a:rPr lang="ru-RU" sz="1200" b="1" dirty="0" smtClean="0">
                <a:solidFill>
                  <a:schemeClr val="tx2"/>
                </a:solidFill>
              </a:rPr>
              <a:t>в рамках программы </a:t>
            </a:r>
            <a:r>
              <a:rPr lang="en-US" sz="1200" b="1" dirty="0" smtClean="0">
                <a:solidFill>
                  <a:schemeClr val="tx2"/>
                </a:solidFill>
              </a:rPr>
              <a:t>Rajasthan </a:t>
            </a:r>
            <a:r>
              <a:rPr lang="en-US" sz="1200" b="1" dirty="0">
                <a:solidFill>
                  <a:schemeClr val="tx2"/>
                </a:solidFill>
              </a:rPr>
              <a:t>Renewable Energy Transmission Investment </a:t>
            </a:r>
            <a:r>
              <a:rPr lang="en-US" sz="1200" b="1" dirty="0" err="1">
                <a:solidFill>
                  <a:schemeClr val="tx2"/>
                </a:solidFill>
              </a:rPr>
              <a:t>Programme</a:t>
            </a:r>
            <a:r>
              <a:rPr lang="en-US" sz="1200" b="1" dirty="0">
                <a:solidFill>
                  <a:schemeClr val="tx2"/>
                </a:solidFill>
              </a:rPr>
              <a:t> (</a:t>
            </a:r>
            <a:r>
              <a:rPr lang="en-US" sz="1200" b="1" dirty="0" smtClean="0">
                <a:solidFill>
                  <a:schemeClr val="tx2"/>
                </a:solidFill>
              </a:rPr>
              <a:t>RRETIP) </a:t>
            </a:r>
            <a:r>
              <a:rPr lang="ru-RU" sz="1200" b="1" dirty="0" smtClean="0">
                <a:solidFill>
                  <a:schemeClr val="tx2"/>
                </a:solidFill>
              </a:rPr>
              <a:t>в координации с Правительством Индии и </a:t>
            </a:r>
            <a:r>
              <a:rPr lang="en-US" sz="1200" b="1" dirty="0" smtClean="0">
                <a:solidFill>
                  <a:schemeClr val="tx2"/>
                </a:solidFill>
              </a:rPr>
              <a:t>Clean </a:t>
            </a:r>
            <a:r>
              <a:rPr lang="en-US" sz="1200" b="1" dirty="0">
                <a:solidFill>
                  <a:schemeClr val="tx2"/>
                </a:solidFill>
              </a:rPr>
              <a:t>Technology </a:t>
            </a:r>
            <a:r>
              <a:rPr lang="en-US" sz="1200" b="1" dirty="0" smtClean="0">
                <a:solidFill>
                  <a:schemeClr val="tx2"/>
                </a:solidFill>
              </a:rPr>
              <a:t>Fund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(World Bank)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ru-RU" sz="1200" b="1" u="sng" dirty="0" smtClean="0">
                <a:solidFill>
                  <a:schemeClr val="tx2"/>
                </a:solidFill>
              </a:rPr>
              <a:t>Инвестиционные затраты:  </a:t>
            </a:r>
            <a:r>
              <a:rPr lang="en-US" sz="1200" b="1" dirty="0" smtClean="0">
                <a:solidFill>
                  <a:schemeClr val="tx2"/>
                </a:solidFill>
              </a:rPr>
              <a:t>$1,4 </a:t>
            </a:r>
            <a:r>
              <a:rPr lang="ru-RU" sz="1200" b="1" dirty="0" smtClean="0">
                <a:solidFill>
                  <a:schemeClr val="tx2"/>
                </a:solidFill>
              </a:rPr>
              <a:t>млрд. (</a:t>
            </a:r>
            <a:r>
              <a:rPr lang="en-US" sz="1200" b="1" dirty="0" smtClean="0">
                <a:solidFill>
                  <a:schemeClr val="tx2"/>
                </a:solidFill>
              </a:rPr>
              <a:t>$620</a:t>
            </a:r>
            <a:r>
              <a:rPr lang="ru-RU" sz="1200" b="1" dirty="0" smtClean="0">
                <a:solidFill>
                  <a:schemeClr val="tx2"/>
                </a:solidFill>
              </a:rPr>
              <a:t>/кВт установленной мощности) (Индия – страна с минимальными инвестиционными затратами на солнечные станции в мире).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Возможный годовой объём </a:t>
            </a:r>
            <a:r>
              <a:rPr lang="ru-RU" sz="1200" b="1" u="sng" dirty="0" smtClean="0">
                <a:solidFill>
                  <a:schemeClr val="tx2"/>
                </a:solidFill>
              </a:rPr>
              <a:t>выработки электроэнергии</a:t>
            </a:r>
            <a:r>
              <a:rPr lang="ru-RU" sz="1200" b="1" dirty="0" smtClean="0">
                <a:solidFill>
                  <a:schemeClr val="tx2"/>
                </a:solidFill>
              </a:rPr>
              <a:t>: 4000 </a:t>
            </a:r>
            <a:r>
              <a:rPr lang="ru-RU" sz="1200" b="1" dirty="0" err="1" smtClean="0">
                <a:solidFill>
                  <a:schemeClr val="tx2"/>
                </a:solidFill>
              </a:rPr>
              <a:t>ГВтч</a:t>
            </a:r>
            <a:r>
              <a:rPr lang="ru-RU" sz="1200" b="1" dirty="0" smtClean="0">
                <a:solidFill>
                  <a:schemeClr val="tx2"/>
                </a:solidFill>
              </a:rPr>
              <a:t> (достаточно для обеспечения 1,5 – 2 млн. домохозяйств). </a:t>
            </a:r>
            <a:endParaRPr lang="en-US" sz="1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200" b="1" u="sng" dirty="0" smtClean="0">
                <a:solidFill>
                  <a:schemeClr val="tx2"/>
                </a:solidFill>
                <a:ea typeface="Calibri"/>
                <a:cs typeface="Times New Roman"/>
              </a:rPr>
              <a:t>Тариф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 для потребителей: 2,4 рупии (=2,4 рубля или </a:t>
            </a:r>
            <a:r>
              <a:rPr lang="en-US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$0,03)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/</a:t>
            </a:r>
            <a:r>
              <a:rPr lang="ru-RU" sz="1200" b="1" dirty="0" err="1" smtClean="0">
                <a:solidFill>
                  <a:schemeClr val="tx2"/>
                </a:solidFill>
                <a:ea typeface="Calibri"/>
                <a:cs typeface="Times New Roman"/>
              </a:rPr>
              <a:t>кВтч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endParaRPr lang="ru-RU" sz="12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Условия территории: средние температуры 46-48</a:t>
            </a:r>
            <a:r>
              <a:rPr lang="ru-RU" sz="1200" b="1" baseline="30000" dirty="0" smtClean="0">
                <a:solidFill>
                  <a:schemeClr val="tx2"/>
                </a:solidFill>
                <a:ea typeface="Calibri"/>
                <a:cs typeface="Times New Roman"/>
              </a:rPr>
              <a:t>0</a:t>
            </a:r>
            <a:r>
              <a:rPr lang="ru-RU" sz="1200" b="1" dirty="0" smtClean="0">
                <a:solidFill>
                  <a:schemeClr val="tx2"/>
                </a:solidFill>
                <a:ea typeface="Calibri"/>
                <a:cs typeface="Times New Roman"/>
              </a:rPr>
              <a:t>С, часты пыльные и песчаные бури, почти безлюдная территория – до ближайшего населённого пункта 50 км.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2816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Солнечный парк </a:t>
            </a:r>
            <a:r>
              <a:rPr lang="ru-RU" sz="2400" b="1" dirty="0" err="1" smtClean="0">
                <a:solidFill>
                  <a:schemeClr val="tx2"/>
                </a:solidFill>
              </a:rPr>
              <a:t>Бхадла</a:t>
            </a:r>
            <a:r>
              <a:rPr lang="ru-RU" sz="2400" b="1" dirty="0" smtClean="0">
                <a:solidFill>
                  <a:schemeClr val="tx2"/>
                </a:solidFill>
              </a:rPr>
              <a:t> (</a:t>
            </a:r>
            <a:r>
              <a:rPr lang="en-US" sz="2400" b="1" dirty="0" err="1" smtClean="0">
                <a:solidFill>
                  <a:schemeClr val="tx2"/>
                </a:solidFill>
              </a:rPr>
              <a:t>Bhadla</a:t>
            </a:r>
            <a:r>
              <a:rPr lang="ru-RU" sz="2400" b="1" dirty="0" smtClean="0">
                <a:solidFill>
                  <a:schemeClr val="tx2"/>
                </a:solidFill>
              </a:rPr>
              <a:t>) – крупнейший в мире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868144" y="3789038"/>
            <a:ext cx="3242065" cy="3068961"/>
            <a:chOff x="6471110" y="620688"/>
            <a:chExt cx="2626354" cy="1971824"/>
          </a:xfrm>
        </p:grpSpPr>
        <p:pic>
          <p:nvPicPr>
            <p:cNvPr id="7170" name="Picture 2" descr="http://image.slidesharecdn.com/solarpoweredhouse-140504002828-phpapp02/95/solar-powered-house-4-638.jpg?cb=13991635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110" y="620688"/>
              <a:ext cx="2626354" cy="197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7711498" y="1355349"/>
              <a:ext cx="222851" cy="246221"/>
              <a:chOff x="6394514" y="3690828"/>
              <a:chExt cx="222851" cy="246221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6545357" y="3789040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94514" y="3690828"/>
                <a:ext cx="1508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0000"/>
                    </a:solidFill>
                  </a:rPr>
                  <a:t>1</a:t>
                </a:r>
                <a:endParaRPr lang="ru-RU" sz="1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6122233" y="413961"/>
            <a:ext cx="2666001" cy="3284925"/>
            <a:chOff x="6052941" y="2780928"/>
            <a:chExt cx="2402169" cy="2708696"/>
          </a:xfrm>
        </p:grpSpPr>
        <p:pic>
          <p:nvPicPr>
            <p:cNvPr id="7172" name="Picture 4" descr="https://2.bp.blogspot.com/_Zmspo7odhck/TF6O4llP9CI/AAAAAAAAAAg/Q1B3UIsKHoA/s1600/india-physical-ma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941" y="2780928"/>
              <a:ext cx="2402169" cy="27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6444208" y="364502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46174" y="6370710"/>
            <a:ext cx="327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Фильм 1 – очистка солнечных панелей</a:t>
            </a:r>
            <a:endParaRPr lang="ru-RU" sz="1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18541</TotalTime>
  <Words>1727</Words>
  <Application>Microsoft Office PowerPoint</Application>
  <PresentationFormat>Экран (4:3)</PresentationFormat>
  <Paragraphs>319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ВОЗОБНОВЛЯЕМАЯ ЭНЕРГЕТИКА: КРУПНЕЙШИЕ МИРОВЫЕ ПРОЕКТЫ</vt:lpstr>
      <vt:lpstr>Генерирующие мощности и производство электроэнергии по источникам в мире</vt:lpstr>
      <vt:lpstr>Презентация PowerPoint</vt:lpstr>
      <vt:lpstr>10 крупнейших в мире ветроэлектростанций</vt:lpstr>
      <vt:lpstr>Презентация PowerPoint</vt:lpstr>
      <vt:lpstr>Солнечные станции и солнечная энергия</vt:lpstr>
      <vt:lpstr>Ветровые станции и ветровая энергия</vt:lpstr>
      <vt:lpstr>Солнечный парк Бхадла (Bhadla)</vt:lpstr>
      <vt:lpstr>Солнечный парк Бхадла (Bhadla) – крупнейший в мире</vt:lpstr>
      <vt:lpstr>Солнечный парк Бенбан (Benban) – четвёртый в мире и крупнейший в Африке</vt:lpstr>
      <vt:lpstr>Ветропарк Ганьсу (Gansu) в Китае – крупнейший в мире</vt:lpstr>
      <vt:lpstr>Крупнейшая в мире офшорная ветростанция - Hornsea</vt:lpstr>
      <vt:lpstr>Батагайская солнечная станция – крупнейшая в мире за Полярным кругом; самая северная в мире</vt:lpstr>
      <vt:lpstr>Приливные станции на Дальнем Востоке – крупнейшие энергетические мегапроекты будущего (?)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210</cp:revision>
  <dcterms:created xsi:type="dcterms:W3CDTF">2020-12-30T14:06:12Z</dcterms:created>
  <dcterms:modified xsi:type="dcterms:W3CDTF">2021-01-27T01:16:45Z</dcterms:modified>
</cp:coreProperties>
</file>